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1" r:id="rId3"/>
    <p:sldId id="264" r:id="rId4"/>
    <p:sldId id="266" r:id="rId5"/>
    <p:sldId id="268" r:id="rId6"/>
    <p:sldId id="272" r:id="rId7"/>
    <p:sldId id="258" r:id="rId8"/>
    <p:sldId id="270" r:id="rId9"/>
    <p:sldId id="269" r:id="rId10"/>
    <p:sldId id="291" r:id="rId11"/>
    <p:sldId id="274" r:id="rId12"/>
    <p:sldId id="260" r:id="rId13"/>
    <p:sldId id="261" r:id="rId14"/>
    <p:sldId id="262" r:id="rId15"/>
    <p:sldId id="276" r:id="rId16"/>
    <p:sldId id="278" r:id="rId17"/>
    <p:sldId id="277" r:id="rId18"/>
    <p:sldId id="279" r:id="rId19"/>
    <p:sldId id="280" r:id="rId20"/>
    <p:sldId id="265" r:id="rId21"/>
    <p:sldId id="257" r:id="rId22"/>
    <p:sldId id="284" r:id="rId23"/>
    <p:sldId id="288" r:id="rId24"/>
    <p:sldId id="289" r:id="rId25"/>
    <p:sldId id="281" r:id="rId26"/>
    <p:sldId id="282" r:id="rId27"/>
    <p:sldId id="285" r:id="rId28"/>
    <p:sldId id="286" r:id="rId29"/>
    <p:sldId id="275"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Mache" initials="MM" lastIdx="15" clrIdx="0">
    <p:extLst>
      <p:ext uri="{19B8F6BF-5375-455C-9EA6-DF929625EA0E}">
        <p15:presenceInfo xmlns:p15="http://schemas.microsoft.com/office/powerpoint/2012/main" userId="b30fb719653dd353" providerId="Windows Live"/>
      </p:ext>
    </p:extLst>
  </p:cmAuthor>
  <p:cmAuthor id="2" name="Kevin Shephard" initials="KS" lastIdx="6" clrIdx="1">
    <p:extLst>
      <p:ext uri="{19B8F6BF-5375-455C-9EA6-DF929625EA0E}">
        <p15:presenceInfo xmlns:p15="http://schemas.microsoft.com/office/powerpoint/2012/main" userId="d7d60feb8da4925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1"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5-31T10:58:11.790" idx="3">
    <p:pos x="6394" y="2746"/>
    <p:text>I am not sure what is meant by this section</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31T11:03:05.795" idx="5">
    <p:pos x="7072" y="1421"/>
    <p:text>I would say all segments involved in each of these phases of the movement start and stop their motion for a given phase at the same time, but not that each phase starts and stops at the same time.</p:text>
    <p:extLst>
      <p:ext uri="{C676402C-5697-4E1C-873F-D02D1690AC5C}">
        <p15:threadingInfo xmlns:p15="http://schemas.microsoft.com/office/powerpoint/2012/main" timeZoneBias="420"/>
      </p:ext>
    </p:extLst>
  </p:cm>
  <p:cm authorId="1" dt="2018-05-31T11:07:25.885" idx="8">
    <p:pos x="10" y="10"/>
    <p:text>To illustrate the difference between these two types of movement patterns it might be helpful to ask them to compare a throwing motion (baseball) to a shotput motion. As the object gets heaver (shotput) the movement should become more simultaneous</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5-31T11:08:14.172" idx="9">
    <p:pos x="10" y="10"/>
    <p:text>I think is illustrating a change in the number of segments involved in the movement rather than a change in the coordination pattern</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5-31T11:06:00.993" idx="7">
    <p:pos x="5344" y="3296"/>
    <p:text>I don't think the movement needs to be more simultaneous but I do think you need to involve more body segments (i.e., more muscles) to generate sufficient force</p:text>
    <p:extLst>
      <p:ext uri="{C676402C-5697-4E1C-873F-D02D1690AC5C}">
        <p15:threadingInfo xmlns:p15="http://schemas.microsoft.com/office/powerpoint/2012/main" timeZoneBias="420"/>
      </p:ext>
    </p:extLst>
  </p:cm>
  <p:cm authorId="2" dt="2018-09-08T09:38:54.543" idx="3">
    <p:pos x="5344" y="3392"/>
    <p:text>Is this still coordination continuum?</p:text>
    <p:extLst>
      <p:ext uri="{C676402C-5697-4E1C-873F-D02D1690AC5C}">
        <p15:threadingInfo xmlns:p15="http://schemas.microsoft.com/office/powerpoint/2012/main" timeZoneBias="420">
          <p15:parentCm authorId="1" idx="7"/>
        </p15:threadingInfo>
      </p:ext>
    </p:extLst>
  </p:cm>
  <p:cm authorId="1" dt="2018-05-31T11:08:55.818" idx="10">
    <p:pos x="4678" y="2304"/>
    <p:text>Not sure what is meant by this?</p:text>
    <p:extLst>
      <p:ext uri="{C676402C-5697-4E1C-873F-D02D1690AC5C}">
        <p15:threadingInfo xmlns:p15="http://schemas.microsoft.com/office/powerpoint/2012/main" timeZoneBias="420"/>
      </p:ext>
    </p:extLst>
  </p:cm>
  <p:cm authorId="2" dt="2018-09-08T09:38:28.663" idx="2">
    <p:pos x="4678" y="2400"/>
    <p:text>I mean activating each muscle group slowly: a shot taking 1 second to complete vs taking 3 seconds to complete.</p:text>
    <p:extLst>
      <p:ext uri="{C676402C-5697-4E1C-873F-D02D1690AC5C}">
        <p15:threadingInfo xmlns:p15="http://schemas.microsoft.com/office/powerpoint/2012/main" timeZoneBias="420">
          <p15:parentCm authorId="1" idx="10"/>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5-31T11:10:53.161" idx="11">
    <p:pos x="7110" y="1984"/>
    <p:text>This is why it is easier to float with arms above head than arms by your side. When you move your arms above your head this moves your center of gravity closer to your center of bouyancy (i.e., they two forces are better aligned)</p:text>
    <p:extLst>
      <p:ext uri="{C676402C-5697-4E1C-873F-D02D1690AC5C}">
        <p15:threadingInfo xmlns:p15="http://schemas.microsoft.com/office/powerpoint/2012/main" timeZoneBias="420"/>
      </p:ext>
    </p:extLst>
  </p:cm>
  <p:cm authorId="2" dt="2018-09-08T09:40:43.202" idx="4">
    <p:pos x="7110" y="2080"/>
    <p:text>Is this statement an addition or do I need to change the text?</p:text>
    <p:extLst>
      <p:ext uri="{C676402C-5697-4E1C-873F-D02D1690AC5C}">
        <p15:threadingInfo xmlns:p15="http://schemas.microsoft.com/office/powerpoint/2012/main" timeZoneBias="420">
          <p15:parentCm authorId="1" idx="11"/>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5-31T11:12:28.328" idx="13">
    <p:pos x="2195" y="2566"/>
    <p:text>See comment on previous slide about floating</p:text>
    <p:extLst>
      <p:ext uri="{C676402C-5697-4E1C-873F-D02D1690AC5C}">
        <p15:threadingInfo xmlns:p15="http://schemas.microsoft.com/office/powerpoint/2012/main" timeZoneBias="420"/>
      </p:ext>
    </p:extLst>
  </p:cm>
  <p:cm authorId="2" dt="2018-09-08T09:41:22.886" idx="5">
    <p:pos x="2195" y="2662"/>
    <p:text>So for the progression, should the arms get closer to the body or go overhead?</p:text>
    <p:extLst>
      <p:ext uri="{C676402C-5697-4E1C-873F-D02D1690AC5C}">
        <p15:threadingInfo xmlns:p15="http://schemas.microsoft.com/office/powerpoint/2012/main" timeZoneBias="420">
          <p15:parentCm authorId="1" idx="13"/>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18-09-08T09:45:06.783" idx="6">
    <p:pos x="1055" y="1661"/>
    <p:text>Ask Cathrine for example poses that are safe to play with.</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94285-BC92-4E79-AAC4-827CF70F0C21}" type="datetimeFigureOut">
              <a:rPr lang="en-US" smtClean="0"/>
              <a:t>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D6454-A7D2-4442-8323-499337CD6D61}" type="slidenum">
              <a:rPr lang="en-US" smtClean="0"/>
              <a:t>‹#›</a:t>
            </a:fld>
            <a:endParaRPr lang="en-US"/>
          </a:p>
        </p:txBody>
      </p:sp>
    </p:spTree>
    <p:extLst>
      <p:ext uri="{BB962C8B-B14F-4D97-AF65-F5344CB8AC3E}">
        <p14:creationId xmlns:p14="http://schemas.microsoft.com/office/powerpoint/2010/main" val="4286705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Varies the speed, force and trajectory of the shot based on location of the object in relation to the target. </a:t>
            </a:r>
            <a:r>
              <a:rPr lang="en-US"/>
              <a:t>(S2.M9.8) </a:t>
            </a:r>
          </a:p>
        </p:txBody>
      </p:sp>
      <p:sp>
        <p:nvSpPr>
          <p:cNvPr id="4" name="Slide Number Placeholder 3"/>
          <p:cNvSpPr>
            <a:spLocks noGrp="1"/>
          </p:cNvSpPr>
          <p:nvPr>
            <p:ph type="sldNum" sz="quarter" idx="10"/>
          </p:nvPr>
        </p:nvSpPr>
        <p:spPr/>
        <p:txBody>
          <a:bodyPr/>
          <a:lstStyle/>
          <a:p>
            <a:fld id="{180D6454-A7D2-4442-8323-499337CD6D61}" type="slidenum">
              <a:rPr lang="en-US" smtClean="0"/>
              <a:t>3</a:t>
            </a:fld>
            <a:endParaRPr lang="en-US"/>
          </a:p>
        </p:txBody>
      </p:sp>
    </p:spTree>
    <p:extLst>
      <p:ext uri="{BB962C8B-B14F-4D97-AF65-F5344CB8AC3E}">
        <p14:creationId xmlns:p14="http://schemas.microsoft.com/office/powerpoint/2010/main" val="182679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AAAF-5533-43C4-8B6F-0EDB4EFC3A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AFEC72-6EFE-4611-81BB-8F612EB10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83FFBF-1051-4EC4-9982-6F4C68961367}"/>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5" name="Footer Placeholder 4">
            <a:extLst>
              <a:ext uri="{FF2B5EF4-FFF2-40B4-BE49-F238E27FC236}">
                <a16:creationId xmlns:a16="http://schemas.microsoft.com/office/drawing/2014/main" id="{D657D831-CAD4-4FC8-8437-E98B63FDE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F5A807-F4D6-4922-A43F-74D23C682D56}"/>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326713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48AF-9A11-4A90-8879-F5EA7C9DE2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623176-B21D-4134-9D4B-DE8A9EBE53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B7B469-B513-4736-9620-D09B3A2AA44B}"/>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5" name="Footer Placeholder 4">
            <a:extLst>
              <a:ext uri="{FF2B5EF4-FFF2-40B4-BE49-F238E27FC236}">
                <a16:creationId xmlns:a16="http://schemas.microsoft.com/office/drawing/2014/main" id="{A466D168-18E9-4F3D-B208-3824156EE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3BF926-1B7E-4A5E-AD83-F08909085775}"/>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161546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590B5D-BDB8-4FDD-830D-61A7A8D3EF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0CB655-1CA1-4CCB-92CB-889135675D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5DD22-716D-4BB8-B62C-6CC389A6F3A6}"/>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5" name="Footer Placeholder 4">
            <a:extLst>
              <a:ext uri="{FF2B5EF4-FFF2-40B4-BE49-F238E27FC236}">
                <a16:creationId xmlns:a16="http://schemas.microsoft.com/office/drawing/2014/main" id="{D0A8DDD1-D16F-4D52-AA89-E6C44563D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FC751-7C0A-4C71-95E2-0E4F5DEAEA52}"/>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239029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5D39-4133-4AE8-9823-DFDCBCE6C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E6C4B9-FF2E-4174-93F6-E1FDCF5287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2F8E5-13CB-4029-88A1-E3AD6F88FC12}"/>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5" name="Footer Placeholder 4">
            <a:extLst>
              <a:ext uri="{FF2B5EF4-FFF2-40B4-BE49-F238E27FC236}">
                <a16:creationId xmlns:a16="http://schemas.microsoft.com/office/drawing/2014/main" id="{6FF524EC-A5C3-47B8-B063-2DA5C4A04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C02178-0B00-4892-9720-AF9E13B36542}"/>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230946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F0AE-7416-49DF-A4B2-CA29CB798F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F7E8F0-CF60-4565-ADE5-2DA5158C2F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25C17D-DB6F-4F41-9B45-CBC1F96169A3}"/>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5" name="Footer Placeholder 4">
            <a:extLst>
              <a:ext uri="{FF2B5EF4-FFF2-40B4-BE49-F238E27FC236}">
                <a16:creationId xmlns:a16="http://schemas.microsoft.com/office/drawing/2014/main" id="{A498EDDF-17E5-44E5-8A82-8E3164D8D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78FC4-FB56-469B-A51D-E012F89EAB25}"/>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88178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25A2B-D9CE-4D19-A88B-F7E5DC3840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8C8857-A3B3-4D5F-8140-980F0FA717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954E77-A225-4290-98F4-E361B7A7F30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616C08-C05C-41D8-97A0-F464BB28A2EB}"/>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6" name="Footer Placeholder 5">
            <a:extLst>
              <a:ext uri="{FF2B5EF4-FFF2-40B4-BE49-F238E27FC236}">
                <a16:creationId xmlns:a16="http://schemas.microsoft.com/office/drawing/2014/main" id="{9EF26AB0-29D6-4492-B75E-4D43FFFA1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5A74C1-BF2A-4186-AA4C-4A3A2293042A}"/>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23662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770F-613C-49D8-98DC-D8F598D7C6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76CE1D-CCB4-44D2-AE06-C8CF8981F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136745-A795-4260-9AA7-DC0A078EF7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57A00E-D6E6-42FE-BF98-0E82E603D3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94ED07-B7FB-4EBF-BC40-46AC16EE09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330110-181B-4883-9BC7-A0458A54671E}"/>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8" name="Footer Placeholder 7">
            <a:extLst>
              <a:ext uri="{FF2B5EF4-FFF2-40B4-BE49-F238E27FC236}">
                <a16:creationId xmlns:a16="http://schemas.microsoft.com/office/drawing/2014/main" id="{28554AF9-CA84-4686-98F7-30276A36A5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D9E3BD-5CF5-43AF-AE41-18FA4AEEEEB9}"/>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42204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A091-67C0-4D13-B755-3754AEEDAF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61302C-8342-43F7-B181-A3CB6B95F552}"/>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4" name="Footer Placeholder 3">
            <a:extLst>
              <a:ext uri="{FF2B5EF4-FFF2-40B4-BE49-F238E27FC236}">
                <a16:creationId xmlns:a16="http://schemas.microsoft.com/office/drawing/2014/main" id="{6A648007-9129-4F75-8B4F-8C47ED7EC2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521A37-CBB2-421C-9757-1B821C98FE3A}"/>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391855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F73C03-B5B6-4F0E-B78F-75287D873DF4}"/>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3" name="Footer Placeholder 2">
            <a:extLst>
              <a:ext uri="{FF2B5EF4-FFF2-40B4-BE49-F238E27FC236}">
                <a16:creationId xmlns:a16="http://schemas.microsoft.com/office/drawing/2014/main" id="{B3A4E9B2-2F22-417D-96D9-863DCCD47B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6D0A86-2694-47FC-997E-4EB8A631189C}"/>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385705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2F44-EC7D-4802-940A-990BB43BB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DE328F-2BAB-4D2D-BF79-2B1F4D9A35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A10604-A14B-4305-9444-154EB02B3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CCD408-7406-4BC8-834A-8683B57151A9}"/>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6" name="Footer Placeholder 5">
            <a:extLst>
              <a:ext uri="{FF2B5EF4-FFF2-40B4-BE49-F238E27FC236}">
                <a16:creationId xmlns:a16="http://schemas.microsoft.com/office/drawing/2014/main" id="{46CD0088-94AA-4E5A-BB60-9B6AA2ACC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425424-F37E-4420-8530-248D2683CC69}"/>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139829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0263B-7D59-432D-A54F-14E738D8AB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9A6667-0E8C-43F8-ADD0-8CADC16D0B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0EFF18-91FD-4FFA-9B82-9F7DB24B3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DEF8EF-D5FF-481A-B8A4-0880BB433B23}"/>
              </a:ext>
            </a:extLst>
          </p:cNvPr>
          <p:cNvSpPr>
            <a:spLocks noGrp="1"/>
          </p:cNvSpPr>
          <p:nvPr>
            <p:ph type="dt" sz="half" idx="10"/>
          </p:nvPr>
        </p:nvSpPr>
        <p:spPr/>
        <p:txBody>
          <a:bodyPr/>
          <a:lstStyle/>
          <a:p>
            <a:fld id="{3CDC76BF-47FD-4013-883D-8ED287602F29}" type="datetimeFigureOut">
              <a:rPr lang="en-US" smtClean="0"/>
              <a:t>2/7/2019</a:t>
            </a:fld>
            <a:endParaRPr lang="en-US"/>
          </a:p>
        </p:txBody>
      </p:sp>
      <p:sp>
        <p:nvSpPr>
          <p:cNvPr id="6" name="Footer Placeholder 5">
            <a:extLst>
              <a:ext uri="{FF2B5EF4-FFF2-40B4-BE49-F238E27FC236}">
                <a16:creationId xmlns:a16="http://schemas.microsoft.com/office/drawing/2014/main" id="{34B60924-BC58-492D-8477-161E950830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23B2A4-869F-44EB-8840-D49AB7B12535}"/>
              </a:ext>
            </a:extLst>
          </p:cNvPr>
          <p:cNvSpPr>
            <a:spLocks noGrp="1"/>
          </p:cNvSpPr>
          <p:nvPr>
            <p:ph type="sldNum" sz="quarter" idx="12"/>
          </p:nvPr>
        </p:nvSpPr>
        <p:spPr/>
        <p:txBody>
          <a:bodyPr/>
          <a:lstStyle/>
          <a:p>
            <a:fld id="{F4ADB8F8-30AC-4BB7-B62A-D8D2143F02A1}" type="slidenum">
              <a:rPr lang="en-US" smtClean="0"/>
              <a:t>‹#›</a:t>
            </a:fld>
            <a:endParaRPr lang="en-US"/>
          </a:p>
        </p:txBody>
      </p:sp>
    </p:spTree>
    <p:extLst>
      <p:ext uri="{BB962C8B-B14F-4D97-AF65-F5344CB8AC3E}">
        <p14:creationId xmlns:p14="http://schemas.microsoft.com/office/powerpoint/2010/main" val="2038111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472FA9-FBBB-4776-B825-3650F4245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1AD028-899E-4D4B-A276-5B8750C72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903B3-7427-42EB-BFAA-A69E98AC93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C76BF-47FD-4013-883D-8ED287602F29}" type="datetimeFigureOut">
              <a:rPr lang="en-US" smtClean="0"/>
              <a:t>2/7/2019</a:t>
            </a:fld>
            <a:endParaRPr lang="en-US"/>
          </a:p>
        </p:txBody>
      </p:sp>
      <p:sp>
        <p:nvSpPr>
          <p:cNvPr id="5" name="Footer Placeholder 4">
            <a:extLst>
              <a:ext uri="{FF2B5EF4-FFF2-40B4-BE49-F238E27FC236}">
                <a16:creationId xmlns:a16="http://schemas.microsoft.com/office/drawing/2014/main" id="{C269F55A-1952-4E8E-9ECC-B8698FA576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6CADC6-8393-4E40-85FB-2F80242F4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DB8F8-30AC-4BB7-B62A-D8D2143F02A1}" type="slidenum">
              <a:rPr lang="en-US" smtClean="0"/>
              <a:t>‹#›</a:t>
            </a:fld>
            <a:endParaRPr lang="en-US"/>
          </a:p>
        </p:txBody>
      </p:sp>
    </p:spTree>
    <p:extLst>
      <p:ext uri="{BB962C8B-B14F-4D97-AF65-F5344CB8AC3E}">
        <p14:creationId xmlns:p14="http://schemas.microsoft.com/office/powerpoint/2010/main" val="10590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comments" Target="../comments/comment6.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2OSrvzNW9FE&amp;list=PLf_5SaJu-WJRlXEvKWG7N-f4P0oI0Z5Ld&amp;index=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tujhe7sc7SQ"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31D6-1921-43A3-A18F-6A245F39A7CD}"/>
              </a:ext>
            </a:extLst>
          </p:cNvPr>
          <p:cNvSpPr>
            <a:spLocks noGrp="1"/>
          </p:cNvSpPr>
          <p:nvPr>
            <p:ph type="ctrTitle"/>
          </p:nvPr>
        </p:nvSpPr>
        <p:spPr/>
        <p:txBody>
          <a:bodyPr/>
          <a:lstStyle/>
          <a:p>
            <a:r>
              <a:rPr lang="en-US" dirty="0"/>
              <a:t>Biomechanics Labs for K-12</a:t>
            </a:r>
          </a:p>
        </p:txBody>
      </p:sp>
      <p:sp>
        <p:nvSpPr>
          <p:cNvPr id="3" name="Subtitle 2">
            <a:extLst>
              <a:ext uri="{FF2B5EF4-FFF2-40B4-BE49-F238E27FC236}">
                <a16:creationId xmlns:a16="http://schemas.microsoft.com/office/drawing/2014/main" id="{22351AC2-1A4B-42EA-A130-ED8762C89AD3}"/>
              </a:ext>
            </a:extLst>
          </p:cNvPr>
          <p:cNvSpPr>
            <a:spLocks noGrp="1"/>
          </p:cNvSpPr>
          <p:nvPr>
            <p:ph type="subTitle" idx="1"/>
          </p:nvPr>
        </p:nvSpPr>
        <p:spPr/>
        <p:txBody>
          <a:bodyPr/>
          <a:lstStyle/>
          <a:p>
            <a:pPr marL="342900" indent="-342900" algn="l">
              <a:buFont typeface="Arial" panose="020B0604020202020204" pitchFamily="34" charset="0"/>
              <a:buChar char="•"/>
            </a:pPr>
            <a:r>
              <a:rPr lang="en-US" dirty="0"/>
              <a:t>Need clarifications on slides: 2, 11, 15, 20, 21, </a:t>
            </a:r>
            <a:r>
              <a:rPr lang="en-US"/>
              <a:t>and 28</a:t>
            </a:r>
            <a:endParaRPr lang="en-US" dirty="0"/>
          </a:p>
        </p:txBody>
      </p:sp>
    </p:spTree>
    <p:extLst>
      <p:ext uri="{BB962C8B-B14F-4D97-AF65-F5344CB8AC3E}">
        <p14:creationId xmlns:p14="http://schemas.microsoft.com/office/powerpoint/2010/main" val="1740747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D8A9-F4E0-414F-BAA5-FBB6C838DAF5}"/>
              </a:ext>
            </a:extLst>
          </p:cNvPr>
          <p:cNvSpPr>
            <a:spLocks noGrp="1"/>
          </p:cNvSpPr>
          <p:nvPr>
            <p:ph type="title"/>
          </p:nvPr>
        </p:nvSpPr>
        <p:spPr/>
        <p:txBody>
          <a:bodyPr/>
          <a:lstStyle/>
          <a:p>
            <a:pPr algn="ctr"/>
            <a:r>
              <a:rPr lang="en-US" b="1" dirty="0"/>
              <a:t>Resistance to Angular Motion 4</a:t>
            </a:r>
            <a:endParaRPr lang="en-US" dirty="0"/>
          </a:p>
        </p:txBody>
      </p:sp>
      <p:pic>
        <p:nvPicPr>
          <p:cNvPr id="4" name="Content Placeholder 3">
            <a:extLst>
              <a:ext uri="{FF2B5EF4-FFF2-40B4-BE49-F238E27FC236}">
                <a16:creationId xmlns:a16="http://schemas.microsoft.com/office/drawing/2014/main" id="{883C028A-4765-453A-950E-BDA5EAAB3AB6}"/>
              </a:ext>
            </a:extLst>
          </p:cNvPr>
          <p:cNvPicPr>
            <a:picLocks noGrp="1" noChangeAspect="1"/>
          </p:cNvPicPr>
          <p:nvPr>
            <p:ph sz="half" idx="1"/>
          </p:nvPr>
        </p:nvPicPr>
        <p:blipFill>
          <a:blip r:embed="rId2"/>
          <a:stretch>
            <a:fillRect/>
          </a:stretch>
        </p:blipFill>
        <p:spPr>
          <a:xfrm>
            <a:off x="838200" y="1903334"/>
            <a:ext cx="5181600" cy="4195920"/>
          </a:xfrm>
          <a:prstGeom prst="rect">
            <a:avLst/>
          </a:prstGeom>
        </p:spPr>
      </p:pic>
      <p:sp>
        <p:nvSpPr>
          <p:cNvPr id="8" name="Content Placeholder 7">
            <a:extLst>
              <a:ext uri="{FF2B5EF4-FFF2-40B4-BE49-F238E27FC236}">
                <a16:creationId xmlns:a16="http://schemas.microsoft.com/office/drawing/2014/main" id="{1364CAB5-D369-45FF-97A6-7E1F36D90489}"/>
              </a:ext>
            </a:extLst>
          </p:cNvPr>
          <p:cNvSpPr>
            <a:spLocks noGrp="1"/>
          </p:cNvSpPr>
          <p:nvPr>
            <p:ph sz="half" idx="2"/>
          </p:nvPr>
        </p:nvSpPr>
        <p:spPr/>
        <p:txBody>
          <a:bodyPr/>
          <a:lstStyle/>
          <a:p>
            <a:r>
              <a:rPr lang="en-US" dirty="0"/>
              <a:t>Students lay on the scooter board and another student will spin them.</a:t>
            </a:r>
          </a:p>
          <a:p>
            <a:pPr marL="0" indent="0">
              <a:buNone/>
            </a:pPr>
            <a:endParaRPr lang="en-US" dirty="0"/>
          </a:p>
          <a:p>
            <a:r>
              <a:rPr lang="en-US" dirty="0"/>
              <a:t>What happens when you put your arms and legs out?</a:t>
            </a:r>
          </a:p>
          <a:p>
            <a:r>
              <a:rPr lang="en-US" dirty="0"/>
              <a:t>What happens when you put your arms and legs in?</a:t>
            </a:r>
          </a:p>
        </p:txBody>
      </p:sp>
    </p:spTree>
    <p:extLst>
      <p:ext uri="{BB962C8B-B14F-4D97-AF65-F5344CB8AC3E}">
        <p14:creationId xmlns:p14="http://schemas.microsoft.com/office/powerpoint/2010/main" val="3063651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0E98-621F-4838-8C3B-DD91569A7BEC}"/>
              </a:ext>
            </a:extLst>
          </p:cNvPr>
          <p:cNvSpPr>
            <a:spLocks noGrp="1"/>
          </p:cNvSpPr>
          <p:nvPr>
            <p:ph type="title"/>
          </p:nvPr>
        </p:nvSpPr>
        <p:spPr/>
        <p:txBody>
          <a:bodyPr/>
          <a:lstStyle/>
          <a:p>
            <a:pPr algn="ctr"/>
            <a:r>
              <a:rPr lang="en-US" b="1" dirty="0"/>
              <a:t>Coordination Continuum</a:t>
            </a:r>
          </a:p>
        </p:txBody>
      </p:sp>
      <p:sp>
        <p:nvSpPr>
          <p:cNvPr id="3" name="Content Placeholder 2">
            <a:extLst>
              <a:ext uri="{FF2B5EF4-FFF2-40B4-BE49-F238E27FC236}">
                <a16:creationId xmlns:a16="http://schemas.microsoft.com/office/drawing/2014/main" id="{9F78106C-0C96-4BA4-B95E-9C8163F014A1}"/>
              </a:ext>
            </a:extLst>
          </p:cNvPr>
          <p:cNvSpPr>
            <a:spLocks noGrp="1"/>
          </p:cNvSpPr>
          <p:nvPr>
            <p:ph idx="1"/>
          </p:nvPr>
        </p:nvSpPr>
        <p:spPr/>
        <p:txBody>
          <a:bodyPr/>
          <a:lstStyle/>
          <a:p>
            <a:pPr lvl="0"/>
            <a:r>
              <a:rPr lang="en-US" b="1" dirty="0"/>
              <a:t>Simultaneous Movement</a:t>
            </a:r>
            <a:r>
              <a:rPr lang="en-US" dirty="0"/>
              <a:t>: used in movements that require high forces (preparation, action, and follow through phase occur at almost the same time).</a:t>
            </a:r>
          </a:p>
          <a:p>
            <a:endParaRPr lang="en-US" dirty="0"/>
          </a:p>
          <a:p>
            <a:r>
              <a:rPr lang="en-US" b="1" dirty="0"/>
              <a:t>Sequential Interaction (summation of forces)</a:t>
            </a:r>
            <a:r>
              <a:rPr lang="en-US" dirty="0"/>
              <a:t>: Forces acting on the linked segments of the body can be transferred to other segments. Used in movements that require lower forces and higher speed.</a:t>
            </a:r>
          </a:p>
        </p:txBody>
      </p:sp>
    </p:spTree>
    <p:extLst>
      <p:ext uri="{BB962C8B-B14F-4D97-AF65-F5344CB8AC3E}">
        <p14:creationId xmlns:p14="http://schemas.microsoft.com/office/powerpoint/2010/main" val="308596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F8BC0F-06A4-4619-B2F5-E8862DA89F12}"/>
              </a:ext>
            </a:extLst>
          </p:cNvPr>
          <p:cNvSpPr>
            <a:spLocks noGrp="1"/>
          </p:cNvSpPr>
          <p:nvPr>
            <p:ph type="title"/>
          </p:nvPr>
        </p:nvSpPr>
        <p:spPr/>
        <p:txBody>
          <a:bodyPr/>
          <a:lstStyle/>
          <a:p>
            <a:pPr algn="ctr"/>
            <a:r>
              <a:rPr lang="en-US" b="1" dirty="0"/>
              <a:t>Coordination Continuum 1 - Sequential</a:t>
            </a:r>
          </a:p>
        </p:txBody>
      </p:sp>
      <p:graphicFrame>
        <p:nvGraphicFramePr>
          <p:cNvPr id="8" name="Content Placeholder 6">
            <a:extLst>
              <a:ext uri="{FF2B5EF4-FFF2-40B4-BE49-F238E27FC236}">
                <a16:creationId xmlns:a16="http://schemas.microsoft.com/office/drawing/2014/main" id="{BDC3048D-3EB0-4C2A-8383-29D88ABAFA54}"/>
              </a:ext>
            </a:extLst>
          </p:cNvPr>
          <p:cNvGraphicFramePr>
            <a:graphicFrameLocks/>
          </p:cNvGraphicFramePr>
          <p:nvPr>
            <p:extLst>
              <p:ext uri="{D42A27DB-BD31-4B8C-83A1-F6EECF244321}">
                <p14:modId xmlns:p14="http://schemas.microsoft.com/office/powerpoint/2010/main" val="1217319878"/>
              </p:ext>
            </p:extLst>
          </p:nvPr>
        </p:nvGraphicFramePr>
        <p:xfrm>
          <a:off x="838200" y="1690688"/>
          <a:ext cx="10515600" cy="4528439"/>
        </p:xfrm>
        <a:graphic>
          <a:graphicData uri="http://schemas.openxmlformats.org/drawingml/2006/table">
            <a:tbl>
              <a:tblPr firstRow="1" bandRow="1">
                <a:tableStyleId>{69012ECD-51FC-41F1-AA8D-1B2483CD663E}</a:tableStyleId>
              </a:tblPr>
              <a:tblGrid>
                <a:gridCol w="3505200">
                  <a:extLst>
                    <a:ext uri="{9D8B030D-6E8A-4147-A177-3AD203B41FA5}">
                      <a16:colId xmlns:a16="http://schemas.microsoft.com/office/drawing/2014/main" val="3676358589"/>
                    </a:ext>
                  </a:extLst>
                </a:gridCol>
                <a:gridCol w="3505200">
                  <a:extLst>
                    <a:ext uri="{9D8B030D-6E8A-4147-A177-3AD203B41FA5}">
                      <a16:colId xmlns:a16="http://schemas.microsoft.com/office/drawing/2014/main" val="2121922979"/>
                    </a:ext>
                  </a:extLst>
                </a:gridCol>
                <a:gridCol w="3505200">
                  <a:extLst>
                    <a:ext uri="{9D8B030D-6E8A-4147-A177-3AD203B41FA5}">
                      <a16:colId xmlns:a16="http://schemas.microsoft.com/office/drawing/2014/main" val="3925206954"/>
                    </a:ext>
                  </a:extLst>
                </a:gridCol>
              </a:tblGrid>
              <a:tr h="370840">
                <a:tc gridSpan="3">
                  <a:txBody>
                    <a:bodyPr/>
                    <a:lstStyle/>
                    <a:p>
                      <a:pPr lvl="0"/>
                      <a:r>
                        <a:rPr lang="en-US" sz="2400" dirty="0"/>
                        <a:t>You will be shooting a basketball under 3 different conditions and recording the distance and trajectory of the shot.</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0674825"/>
                  </a:ext>
                </a:extLst>
              </a:tr>
              <a:tr h="0">
                <a:tc>
                  <a:txBody>
                    <a:bodyPr/>
                    <a:lstStyle/>
                    <a:p>
                      <a:pPr algn="ctr"/>
                      <a:r>
                        <a:rPr lang="en-US" sz="1800" b="1" kern="1200" dirty="0">
                          <a:effectLst/>
                        </a:rPr>
                        <a:t>Position 1</a:t>
                      </a:r>
                    </a:p>
                    <a:p>
                      <a:pPr algn="ctr"/>
                      <a:endParaRPr lang="en-US" sz="1800" b="1" kern="1200" dirty="0">
                        <a:effectLs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Use arms only.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Do not bend your legs or use your calf muscles.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Position 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effectLs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Use arms and bend/extend legs.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Do not use your calf muscles.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Position 3</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Bend and extend your legs before you shoot and push off the ground with your calf muscles. </a:t>
                      </a:r>
                      <a:endParaRPr lang="en-US" sz="1800" b="0" kern="1200" dirty="0">
                        <a:effectLst/>
                      </a:endParaRPr>
                    </a:p>
                  </a:txBody>
                  <a:tcPr/>
                </a:tc>
                <a:extLst>
                  <a:ext uri="{0D108BD9-81ED-4DB2-BD59-A6C34878D82A}">
                    <a16:rowId xmlns:a16="http://schemas.microsoft.com/office/drawing/2014/main" val="1933381872"/>
                  </a:ext>
                </a:extLst>
              </a:tr>
              <a:tr h="370840">
                <a:tc>
                  <a:txBody>
                    <a:bodyPr/>
                    <a:lstStyle/>
                    <a:p>
                      <a:pPr algn="ctr"/>
                      <a:endParaRPr lang="en-US" dirty="0"/>
                    </a:p>
                    <a:p>
                      <a:pPr algn="ctr"/>
                      <a:r>
                        <a:rPr lang="en-US" dirty="0"/>
                        <a:t>(insert picture)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(insert picture)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(insert picture)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346491303"/>
                  </a:ext>
                </a:extLst>
              </a:tr>
              <a:tr h="370840">
                <a:tc gridSpan="3">
                  <a:txBody>
                    <a:bodyPr/>
                    <a:lstStyle/>
                    <a:p>
                      <a:pPr marR="0" lvl="0">
                        <a:lnSpc>
                          <a:spcPct val="115000"/>
                        </a:lnSpc>
                        <a:spcBef>
                          <a:spcPts val="0"/>
                        </a:spcBef>
                        <a:spcAft>
                          <a:spcPts val="0"/>
                        </a:spcAft>
                      </a:pPr>
                      <a:r>
                        <a:rPr lang="en-US" b="1" dirty="0">
                          <a:latin typeface="Times New Roman" panose="02020603050405020304" pitchFamily="18" charset="0"/>
                          <a:ea typeface="Calibri" panose="020F0502020204030204" pitchFamily="34" charset="0"/>
                        </a:rPr>
                        <a:t>Which lab were you the most successful?</a:t>
                      </a:r>
                    </a:p>
                    <a:p>
                      <a:pPr marL="228600" marR="0">
                        <a:lnSpc>
                          <a:spcPct val="115000"/>
                        </a:lnSpc>
                        <a:spcBef>
                          <a:spcPts val="0"/>
                        </a:spcBef>
                        <a:spcAft>
                          <a:spcPts val="0"/>
                        </a:spcAft>
                      </a:pPr>
                      <a:endParaRPr lang="en-US" dirty="0">
                        <a:latin typeface="Times New Roman" panose="02020603050405020304" pitchFamily="18" charset="0"/>
                        <a:ea typeface="Calibri" panose="020F0502020204030204" pitchFamily="34" charset="0"/>
                      </a:endParaRPr>
                    </a:p>
                    <a:p>
                      <a:pPr marR="0" lvl="0">
                        <a:lnSpc>
                          <a:spcPct val="115000"/>
                        </a:lnSpc>
                        <a:spcBef>
                          <a:spcPts val="0"/>
                        </a:spcBef>
                        <a:spcAft>
                          <a:spcPts val="0"/>
                        </a:spcAft>
                      </a:pPr>
                      <a:r>
                        <a:rPr lang="en-US" b="1" dirty="0">
                          <a:latin typeface="Times New Roman" panose="02020603050405020304" pitchFamily="18" charset="0"/>
                          <a:ea typeface="Calibri" panose="020F0502020204030204" pitchFamily="34" charset="0"/>
                        </a:rPr>
                        <a:t>How did each lab feel?</a:t>
                      </a:r>
                    </a:p>
                    <a:p>
                      <a:pPr marR="0" lvl="0">
                        <a:lnSpc>
                          <a:spcPct val="115000"/>
                        </a:lnSpc>
                        <a:spcBef>
                          <a:spcPts val="0"/>
                        </a:spcBef>
                        <a:spcAft>
                          <a:spcPts val="0"/>
                        </a:spcAft>
                      </a:pPr>
                      <a:endParaRPr lang="en-US" b="1" dirty="0">
                        <a:latin typeface="Times New Roman" panose="02020603050405020304" pitchFamily="18" charset="0"/>
                        <a:ea typeface="Calibri" panose="020F0502020204030204" pitchFamily="34"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8346841"/>
                  </a:ext>
                </a:extLst>
              </a:tr>
            </a:tbl>
          </a:graphicData>
        </a:graphic>
      </p:graphicFrame>
    </p:spTree>
    <p:extLst>
      <p:ext uri="{BB962C8B-B14F-4D97-AF65-F5344CB8AC3E}">
        <p14:creationId xmlns:p14="http://schemas.microsoft.com/office/powerpoint/2010/main" val="1668787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09A9-047A-44F3-BE18-329B220A55CA}"/>
              </a:ext>
            </a:extLst>
          </p:cNvPr>
          <p:cNvSpPr>
            <a:spLocks noGrp="1"/>
          </p:cNvSpPr>
          <p:nvPr>
            <p:ph type="title"/>
          </p:nvPr>
        </p:nvSpPr>
        <p:spPr>
          <a:xfrm>
            <a:off x="839788" y="365125"/>
            <a:ext cx="10515600" cy="1325563"/>
          </a:xfrm>
        </p:spPr>
        <p:txBody>
          <a:bodyPr/>
          <a:lstStyle/>
          <a:p>
            <a:pPr algn="ctr"/>
            <a:r>
              <a:rPr lang="en-US" b="1" dirty="0"/>
              <a:t>Coordination Continuum 1 Recording Sheets</a:t>
            </a:r>
          </a:p>
        </p:txBody>
      </p:sp>
      <p:sp>
        <p:nvSpPr>
          <p:cNvPr id="4" name="Text Placeholder 3">
            <a:extLst>
              <a:ext uri="{FF2B5EF4-FFF2-40B4-BE49-F238E27FC236}">
                <a16:creationId xmlns:a16="http://schemas.microsoft.com/office/drawing/2014/main" id="{B167ECE6-E398-45EF-83F0-18E2D187C09F}"/>
              </a:ext>
            </a:extLst>
          </p:cNvPr>
          <p:cNvSpPr>
            <a:spLocks noGrp="1"/>
          </p:cNvSpPr>
          <p:nvPr>
            <p:ph type="body" idx="1"/>
          </p:nvPr>
        </p:nvSpPr>
        <p:spPr/>
        <p:txBody>
          <a:bodyPr>
            <a:normAutofit lnSpcReduction="10000"/>
          </a:bodyPr>
          <a:lstStyle/>
          <a:p>
            <a:pPr algn="ctr"/>
            <a:r>
              <a:rPr lang="en-US" dirty="0"/>
              <a:t>Place an “X” where the ball landed</a:t>
            </a:r>
          </a:p>
          <a:p>
            <a:pPr algn="ctr"/>
            <a:r>
              <a:rPr lang="en-US" dirty="0"/>
              <a:t>(use different colors for each attempt)</a:t>
            </a:r>
          </a:p>
        </p:txBody>
      </p:sp>
      <p:sp>
        <p:nvSpPr>
          <p:cNvPr id="6" name="Text Placeholder 5">
            <a:extLst>
              <a:ext uri="{FF2B5EF4-FFF2-40B4-BE49-F238E27FC236}">
                <a16:creationId xmlns:a16="http://schemas.microsoft.com/office/drawing/2014/main" id="{2774F68F-6C78-45A2-8E99-4F65E5F42B7E}"/>
              </a:ext>
            </a:extLst>
          </p:cNvPr>
          <p:cNvSpPr>
            <a:spLocks noGrp="1"/>
          </p:cNvSpPr>
          <p:nvPr>
            <p:ph type="body" sz="quarter" idx="3"/>
          </p:nvPr>
        </p:nvSpPr>
        <p:spPr/>
        <p:txBody>
          <a:bodyPr>
            <a:normAutofit lnSpcReduction="10000"/>
          </a:bodyPr>
          <a:lstStyle/>
          <a:p>
            <a:pPr algn="ctr"/>
            <a:r>
              <a:rPr lang="en-US" dirty="0"/>
              <a:t>Draw the trajectory </a:t>
            </a:r>
          </a:p>
          <a:p>
            <a:pPr algn="ctr"/>
            <a:r>
              <a:rPr lang="en-US" dirty="0"/>
              <a:t>(use different colors for each attempt)</a:t>
            </a:r>
          </a:p>
        </p:txBody>
      </p:sp>
      <p:pic>
        <p:nvPicPr>
          <p:cNvPr id="8" name="Content Placeholder 7">
            <a:extLst>
              <a:ext uri="{FF2B5EF4-FFF2-40B4-BE49-F238E27FC236}">
                <a16:creationId xmlns:a16="http://schemas.microsoft.com/office/drawing/2014/main" id="{0FAE010B-25F8-440A-86DF-A0A7D9093925}"/>
              </a:ext>
            </a:extLst>
          </p:cNvPr>
          <p:cNvPicPr>
            <a:picLocks noGrp="1" noChangeAspect="1"/>
          </p:cNvPicPr>
          <p:nvPr>
            <p:ph sz="quarter" idx="4"/>
          </p:nvPr>
        </p:nvPicPr>
        <p:blipFill>
          <a:blip r:embed="rId2"/>
          <a:stretch>
            <a:fillRect/>
          </a:stretch>
        </p:blipFill>
        <p:spPr>
          <a:xfrm>
            <a:off x="6268747" y="3006726"/>
            <a:ext cx="5086641" cy="2743200"/>
          </a:xfrm>
          <a:prstGeom prst="rect">
            <a:avLst/>
          </a:prstGeom>
        </p:spPr>
      </p:pic>
      <p:pic>
        <p:nvPicPr>
          <p:cNvPr id="9" name="Picture 2" descr="2">
            <a:extLst>
              <a:ext uri="{FF2B5EF4-FFF2-40B4-BE49-F238E27FC236}">
                <a16:creationId xmlns:a16="http://schemas.microsoft.com/office/drawing/2014/main" id="{0197B4C3-CC2C-439A-827F-1683498ED2B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638194" y="2686686"/>
            <a:ext cx="3560973" cy="338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142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A401463-C784-49B7-8AD8-D0D3FCF48FBE}"/>
              </a:ext>
            </a:extLst>
          </p:cNvPr>
          <p:cNvSpPr>
            <a:spLocks noGrp="1"/>
          </p:cNvSpPr>
          <p:nvPr>
            <p:ph type="title"/>
          </p:nvPr>
        </p:nvSpPr>
        <p:spPr/>
        <p:txBody>
          <a:bodyPr/>
          <a:lstStyle/>
          <a:p>
            <a:pPr algn="ctr"/>
            <a:r>
              <a:rPr lang="en-US" b="1" dirty="0"/>
              <a:t>Coordination Continuum 2 - Sequential</a:t>
            </a:r>
            <a:endParaRPr lang="en-US" dirty="0"/>
          </a:p>
        </p:txBody>
      </p:sp>
      <p:sp>
        <p:nvSpPr>
          <p:cNvPr id="11" name="Content Placeholder 10">
            <a:extLst>
              <a:ext uri="{FF2B5EF4-FFF2-40B4-BE49-F238E27FC236}">
                <a16:creationId xmlns:a16="http://schemas.microsoft.com/office/drawing/2014/main" id="{1083507B-6020-4A66-A0FF-567F0E7FE193}"/>
              </a:ext>
            </a:extLst>
          </p:cNvPr>
          <p:cNvSpPr>
            <a:spLocks noGrp="1"/>
          </p:cNvSpPr>
          <p:nvPr>
            <p:ph sz="half" idx="1"/>
          </p:nvPr>
        </p:nvSpPr>
        <p:spPr>
          <a:xfrm>
            <a:off x="838200" y="2569029"/>
            <a:ext cx="5181600" cy="3607934"/>
          </a:xfrm>
        </p:spPr>
        <p:txBody>
          <a:bodyPr>
            <a:normAutofit/>
          </a:bodyPr>
          <a:lstStyle/>
          <a:p>
            <a:r>
              <a:rPr lang="en-US" sz="1600" b="1" dirty="0"/>
              <a:t>Sitting position 1.</a:t>
            </a:r>
            <a:endParaRPr lang="en-US" sz="1600" dirty="0"/>
          </a:p>
          <a:p>
            <a:pPr lvl="1"/>
            <a:r>
              <a:rPr lang="en-US" sz="1600" dirty="0"/>
              <a:t>Have your partner hold your shoulders so that you cannot twist your upper body.</a:t>
            </a:r>
          </a:p>
          <a:p>
            <a:pPr lvl="1"/>
            <a:r>
              <a:rPr lang="en-US" sz="1600" dirty="0"/>
              <a:t>Throw the ball as far as you can, using only your arm to generate force.</a:t>
            </a:r>
          </a:p>
          <a:p>
            <a:pPr lvl="1"/>
            <a:r>
              <a:rPr lang="en-US" sz="1600" dirty="0"/>
              <a:t>Record the distance: _____________</a:t>
            </a:r>
          </a:p>
          <a:p>
            <a:pPr lvl="1"/>
            <a:endParaRPr lang="en-US" sz="1600" dirty="0"/>
          </a:p>
          <a:p>
            <a:pPr lvl="0"/>
            <a:r>
              <a:rPr lang="en-US" sz="1600" b="1" dirty="0"/>
              <a:t>Sitting position 2.</a:t>
            </a:r>
            <a:endParaRPr lang="en-US" sz="1600" dirty="0"/>
          </a:p>
          <a:p>
            <a:pPr lvl="1"/>
            <a:r>
              <a:rPr lang="en-US" sz="1600" dirty="0"/>
              <a:t>Do not hold the thrower’s shoulders.</a:t>
            </a:r>
          </a:p>
          <a:p>
            <a:pPr lvl="1"/>
            <a:r>
              <a:rPr lang="en-US" sz="1600" dirty="0"/>
              <a:t>Reaching as far back as you can with your throwing arm, throw the ball as far as you can.</a:t>
            </a:r>
          </a:p>
          <a:p>
            <a:pPr lvl="1"/>
            <a:r>
              <a:rPr lang="en-US" sz="1600" dirty="0"/>
              <a:t>Record the distance: _____________</a:t>
            </a:r>
          </a:p>
          <a:p>
            <a:endParaRPr lang="en-US" sz="1600" dirty="0"/>
          </a:p>
        </p:txBody>
      </p:sp>
      <p:sp>
        <p:nvSpPr>
          <p:cNvPr id="13" name="Content Placeholder 12">
            <a:extLst>
              <a:ext uri="{FF2B5EF4-FFF2-40B4-BE49-F238E27FC236}">
                <a16:creationId xmlns:a16="http://schemas.microsoft.com/office/drawing/2014/main" id="{260107EA-F88F-4E49-B6DC-4C585ED34A64}"/>
              </a:ext>
            </a:extLst>
          </p:cNvPr>
          <p:cNvSpPr>
            <a:spLocks noGrp="1"/>
          </p:cNvSpPr>
          <p:nvPr>
            <p:ph sz="half" idx="2"/>
          </p:nvPr>
        </p:nvSpPr>
        <p:spPr>
          <a:xfrm>
            <a:off x="6172200" y="2569029"/>
            <a:ext cx="5181600" cy="3607934"/>
          </a:xfrm>
        </p:spPr>
        <p:txBody>
          <a:bodyPr>
            <a:normAutofit fontScale="92500" lnSpcReduction="10000"/>
          </a:bodyPr>
          <a:lstStyle/>
          <a:p>
            <a:pPr lvl="0"/>
            <a:r>
              <a:rPr lang="en-US" sz="1600" b="1" dirty="0"/>
              <a:t>Standing up 1. </a:t>
            </a:r>
            <a:endParaRPr lang="en-US" sz="1600" dirty="0"/>
          </a:p>
          <a:p>
            <a:pPr lvl="1"/>
            <a:r>
              <a:rPr lang="en-US" sz="1600" dirty="0"/>
              <a:t>Face the direction you are throwing.</a:t>
            </a:r>
          </a:p>
          <a:p>
            <a:pPr lvl="1"/>
            <a:r>
              <a:rPr lang="en-US" sz="1600" dirty="0"/>
              <a:t>Have your partner hold your shoulders so that you cannot twist your body.</a:t>
            </a:r>
          </a:p>
          <a:p>
            <a:pPr lvl="1"/>
            <a:r>
              <a:rPr lang="en-US" sz="1600" dirty="0"/>
              <a:t>Throw the ball as far as you can, using only your arm to generate force.</a:t>
            </a:r>
          </a:p>
          <a:p>
            <a:pPr lvl="1"/>
            <a:r>
              <a:rPr lang="en-US" sz="1600" dirty="0"/>
              <a:t>Record the distance: _____________</a:t>
            </a:r>
          </a:p>
          <a:p>
            <a:pPr lvl="1"/>
            <a:endParaRPr lang="en-US" sz="1600" dirty="0"/>
          </a:p>
          <a:p>
            <a:pPr lvl="0"/>
            <a:r>
              <a:rPr lang="en-US" sz="1600" b="1" dirty="0"/>
              <a:t>Standing up 2. </a:t>
            </a:r>
            <a:endParaRPr lang="en-US" sz="1600" dirty="0"/>
          </a:p>
          <a:p>
            <a:pPr lvl="1"/>
            <a:r>
              <a:rPr lang="en-US" sz="1600" dirty="0"/>
              <a:t>Face sideways to the direction you are throwing. </a:t>
            </a:r>
          </a:p>
          <a:p>
            <a:pPr lvl="1"/>
            <a:r>
              <a:rPr lang="en-US" sz="1600" dirty="0"/>
              <a:t>Reaching as far back as you can with your throwing arm, throw the ball as far as you can.</a:t>
            </a:r>
          </a:p>
          <a:p>
            <a:pPr lvl="1"/>
            <a:r>
              <a:rPr lang="en-US" sz="1600" dirty="0"/>
              <a:t>Try to transfer your weight from your back leg to your front leg as you throw.</a:t>
            </a:r>
          </a:p>
          <a:p>
            <a:pPr lvl="1"/>
            <a:r>
              <a:rPr lang="en-US" sz="1600" dirty="0"/>
              <a:t>Record the distance: _____________</a:t>
            </a:r>
          </a:p>
          <a:p>
            <a:endParaRPr lang="en-US" sz="1600" dirty="0"/>
          </a:p>
        </p:txBody>
      </p:sp>
      <p:sp>
        <p:nvSpPr>
          <p:cNvPr id="14" name="Rectangle 13">
            <a:extLst>
              <a:ext uri="{FF2B5EF4-FFF2-40B4-BE49-F238E27FC236}">
                <a16:creationId xmlns:a16="http://schemas.microsoft.com/office/drawing/2014/main" id="{B8D51AE2-9668-4BA0-A32F-0F60E2E445AF}"/>
              </a:ext>
            </a:extLst>
          </p:cNvPr>
          <p:cNvSpPr/>
          <p:nvPr/>
        </p:nvSpPr>
        <p:spPr>
          <a:xfrm>
            <a:off x="838200" y="6176963"/>
            <a:ext cx="10515600" cy="646331"/>
          </a:xfrm>
          <a:prstGeom prst="rect">
            <a:avLst/>
          </a:prstGeom>
        </p:spPr>
        <p:txBody>
          <a:bodyPr wrap="square">
            <a:spAutoFit/>
          </a:bodyPr>
          <a:lstStyle/>
          <a:p>
            <a:pPr lvl="0"/>
            <a:r>
              <a:rPr lang="en-US" b="1" dirty="0"/>
              <a:t>Which lab section did you feel the most comfortable throwing?</a:t>
            </a:r>
          </a:p>
          <a:p>
            <a:pPr lvl="0"/>
            <a:r>
              <a:rPr lang="en-US" b="1" dirty="0"/>
              <a:t>Which lab section did you throw the furthest?</a:t>
            </a:r>
            <a:endParaRPr lang="en-US" sz="1600" b="1" dirty="0"/>
          </a:p>
        </p:txBody>
      </p:sp>
      <p:sp>
        <p:nvSpPr>
          <p:cNvPr id="15" name="Rectangle 14">
            <a:extLst>
              <a:ext uri="{FF2B5EF4-FFF2-40B4-BE49-F238E27FC236}">
                <a16:creationId xmlns:a16="http://schemas.microsoft.com/office/drawing/2014/main" id="{9FB07A17-F161-4632-8447-F59553F31F86}"/>
              </a:ext>
            </a:extLst>
          </p:cNvPr>
          <p:cNvSpPr/>
          <p:nvPr/>
        </p:nvSpPr>
        <p:spPr>
          <a:xfrm>
            <a:off x="838200" y="1721601"/>
            <a:ext cx="10515600" cy="729430"/>
          </a:xfrm>
          <a:prstGeom prst="rect">
            <a:avLst/>
          </a:prstGeom>
        </p:spPr>
        <p:txBody>
          <a:bodyPr wrap="square">
            <a:spAutoFit/>
          </a:bodyPr>
          <a:lstStyle/>
          <a:p>
            <a:pPr algn="ctr">
              <a:lnSpc>
                <a:spcPct val="11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Each partner will throw a ball as far as they can for each portion of the lab. The non-throwing partner will record the distance thrown.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309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0EB6-552F-4E3B-A7B4-10F4D946DA6B}"/>
              </a:ext>
            </a:extLst>
          </p:cNvPr>
          <p:cNvSpPr>
            <a:spLocks noGrp="1"/>
          </p:cNvSpPr>
          <p:nvPr>
            <p:ph type="title"/>
          </p:nvPr>
        </p:nvSpPr>
        <p:spPr/>
        <p:txBody>
          <a:bodyPr/>
          <a:lstStyle/>
          <a:p>
            <a:pPr algn="ctr"/>
            <a:r>
              <a:rPr lang="en-US" b="1" dirty="0"/>
              <a:t>Coordination Continuum 3</a:t>
            </a:r>
            <a:endParaRPr lang="en-US" dirty="0"/>
          </a:p>
        </p:txBody>
      </p:sp>
      <p:sp>
        <p:nvSpPr>
          <p:cNvPr id="6" name="Text Placeholder 5">
            <a:extLst>
              <a:ext uri="{FF2B5EF4-FFF2-40B4-BE49-F238E27FC236}">
                <a16:creationId xmlns:a16="http://schemas.microsoft.com/office/drawing/2014/main" id="{8F5F800F-F370-4C23-AEA2-8407C164B693}"/>
              </a:ext>
            </a:extLst>
          </p:cNvPr>
          <p:cNvSpPr>
            <a:spLocks noGrp="1"/>
          </p:cNvSpPr>
          <p:nvPr>
            <p:ph idx="1"/>
          </p:nvPr>
        </p:nvSpPr>
        <p:spPr/>
        <p:txBody>
          <a:bodyPr>
            <a:normAutofit/>
          </a:bodyPr>
          <a:lstStyle/>
          <a:p>
            <a:r>
              <a:rPr lang="en-US" dirty="0"/>
              <a:t>Students practice a jump shot from numerous distances from the basket.</a:t>
            </a:r>
          </a:p>
          <a:p>
            <a:endParaRPr lang="en-US" dirty="0"/>
          </a:p>
          <a:p>
            <a:r>
              <a:rPr lang="en-US" dirty="0"/>
              <a:t>Start at the closest location. At each location, attempt:</a:t>
            </a:r>
          </a:p>
          <a:p>
            <a:pPr lvl="1"/>
            <a:r>
              <a:rPr lang="en-US" dirty="0"/>
              <a:t>Shooting the basketball using a slow segmental approach.</a:t>
            </a:r>
          </a:p>
          <a:p>
            <a:pPr lvl="1"/>
            <a:r>
              <a:rPr lang="en-US" dirty="0"/>
              <a:t>Shooting the basketball using a simultaneous approach.</a:t>
            </a:r>
          </a:p>
          <a:p>
            <a:pPr marL="457200" lvl="1" indent="0">
              <a:buNone/>
            </a:pPr>
            <a:endParaRPr lang="en-US" dirty="0"/>
          </a:p>
          <a:p>
            <a:pPr marL="457200" lvl="1" indent="0">
              <a:buNone/>
            </a:pPr>
            <a:endParaRPr lang="en-US" dirty="0"/>
          </a:p>
          <a:p>
            <a:r>
              <a:rPr lang="en-US" dirty="0"/>
              <a:t>The further away they get, the more simultaneous the shooting movement must be (in order to generate enough force). </a:t>
            </a:r>
          </a:p>
        </p:txBody>
      </p:sp>
    </p:spTree>
    <p:extLst>
      <p:ext uri="{BB962C8B-B14F-4D97-AF65-F5344CB8AC3E}">
        <p14:creationId xmlns:p14="http://schemas.microsoft.com/office/powerpoint/2010/main" val="162931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0EB6-552F-4E3B-A7B4-10F4D946DA6B}"/>
              </a:ext>
            </a:extLst>
          </p:cNvPr>
          <p:cNvSpPr>
            <a:spLocks noGrp="1"/>
          </p:cNvSpPr>
          <p:nvPr>
            <p:ph type="title"/>
          </p:nvPr>
        </p:nvSpPr>
        <p:spPr/>
        <p:txBody>
          <a:bodyPr/>
          <a:lstStyle/>
          <a:p>
            <a:pPr algn="ctr"/>
            <a:r>
              <a:rPr lang="en-US" b="1" dirty="0"/>
              <a:t>Coordination Continuum 4 </a:t>
            </a:r>
            <a:endParaRPr lang="en-US" dirty="0"/>
          </a:p>
        </p:txBody>
      </p:sp>
      <p:sp>
        <p:nvSpPr>
          <p:cNvPr id="6" name="Text Placeholder 5">
            <a:extLst>
              <a:ext uri="{FF2B5EF4-FFF2-40B4-BE49-F238E27FC236}">
                <a16:creationId xmlns:a16="http://schemas.microsoft.com/office/drawing/2014/main" id="{8F5F800F-F370-4C23-AEA2-8407C164B693}"/>
              </a:ext>
            </a:extLst>
          </p:cNvPr>
          <p:cNvSpPr>
            <a:spLocks noGrp="1"/>
          </p:cNvSpPr>
          <p:nvPr>
            <p:ph idx="1"/>
          </p:nvPr>
        </p:nvSpPr>
        <p:spPr/>
        <p:txBody>
          <a:bodyPr>
            <a:normAutofit/>
          </a:bodyPr>
          <a:lstStyle/>
          <a:p>
            <a:r>
              <a:rPr lang="en-US" dirty="0"/>
              <a:t>Jump for maximum height using both approaches.</a:t>
            </a:r>
          </a:p>
          <a:p>
            <a:endParaRPr lang="en-US" dirty="0"/>
          </a:p>
          <a:p>
            <a:r>
              <a:rPr lang="en-US" dirty="0"/>
              <a:t>Record your score.</a:t>
            </a:r>
          </a:p>
          <a:p>
            <a:endParaRPr lang="en-US" dirty="0"/>
          </a:p>
          <a:p>
            <a:r>
              <a:rPr lang="en-US" dirty="0"/>
              <a:t>Did you jump higher using a sequential technique or simultaneous?</a:t>
            </a:r>
          </a:p>
        </p:txBody>
      </p:sp>
    </p:spTree>
    <p:extLst>
      <p:ext uri="{BB962C8B-B14F-4D97-AF65-F5344CB8AC3E}">
        <p14:creationId xmlns:p14="http://schemas.microsoft.com/office/powerpoint/2010/main" val="3164915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8D81-4CD4-4942-B6C5-41557F62A980}"/>
              </a:ext>
            </a:extLst>
          </p:cNvPr>
          <p:cNvSpPr>
            <a:spLocks noGrp="1"/>
          </p:cNvSpPr>
          <p:nvPr>
            <p:ph type="title"/>
          </p:nvPr>
        </p:nvSpPr>
        <p:spPr/>
        <p:txBody>
          <a:bodyPr/>
          <a:lstStyle/>
          <a:p>
            <a:pPr algn="ctr"/>
            <a:r>
              <a:rPr lang="en-US" b="1" dirty="0"/>
              <a:t>Friction 1</a:t>
            </a:r>
          </a:p>
        </p:txBody>
      </p:sp>
      <p:sp>
        <p:nvSpPr>
          <p:cNvPr id="3" name="Content Placeholder 2">
            <a:extLst>
              <a:ext uri="{FF2B5EF4-FFF2-40B4-BE49-F238E27FC236}">
                <a16:creationId xmlns:a16="http://schemas.microsoft.com/office/drawing/2014/main" id="{7630C348-00F2-43B6-B91E-3AA144B8251E}"/>
              </a:ext>
            </a:extLst>
          </p:cNvPr>
          <p:cNvSpPr>
            <a:spLocks noGrp="1"/>
          </p:cNvSpPr>
          <p:nvPr>
            <p:ph idx="1"/>
          </p:nvPr>
        </p:nvSpPr>
        <p:spPr/>
        <p:txBody>
          <a:bodyPr/>
          <a:lstStyle/>
          <a:p>
            <a:r>
              <a:rPr lang="en-US" dirty="0"/>
              <a:t>How does equipment affect performance?</a:t>
            </a:r>
          </a:p>
          <a:p>
            <a:pPr lvl="1"/>
            <a:r>
              <a:rPr lang="en-US" dirty="0"/>
              <a:t>Wheels (skateboard, inline skates, etc.) </a:t>
            </a:r>
          </a:p>
          <a:p>
            <a:pPr lvl="1"/>
            <a:r>
              <a:rPr lang="en-US" dirty="0"/>
              <a:t>Shoes/Cleats</a:t>
            </a:r>
          </a:p>
          <a:p>
            <a:pPr marL="457200" lvl="1" indent="0">
              <a:buNone/>
            </a:pPr>
            <a:endParaRPr lang="en-US" dirty="0"/>
          </a:p>
          <a:p>
            <a:r>
              <a:rPr lang="en-US" dirty="0"/>
              <a:t>Playing Surface</a:t>
            </a:r>
          </a:p>
          <a:p>
            <a:pPr lvl="1"/>
            <a:r>
              <a:rPr lang="en-US" dirty="0"/>
              <a:t>Tennis courts (regular, clay, grass)</a:t>
            </a:r>
          </a:p>
          <a:p>
            <a:pPr lvl="1"/>
            <a:r>
              <a:rPr lang="en-US" dirty="0"/>
              <a:t>Skating surface (asphalt, concrete, wood, indoor flooring, etc.)</a:t>
            </a:r>
          </a:p>
          <a:p>
            <a:pPr lvl="1"/>
            <a:r>
              <a:rPr lang="en-US" dirty="0"/>
              <a:t>Grass vs turf</a:t>
            </a:r>
          </a:p>
        </p:txBody>
      </p:sp>
    </p:spTree>
    <p:extLst>
      <p:ext uri="{BB962C8B-B14F-4D97-AF65-F5344CB8AC3E}">
        <p14:creationId xmlns:p14="http://schemas.microsoft.com/office/powerpoint/2010/main" val="502535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8D81-4CD4-4942-B6C5-41557F62A980}"/>
              </a:ext>
            </a:extLst>
          </p:cNvPr>
          <p:cNvSpPr>
            <a:spLocks noGrp="1"/>
          </p:cNvSpPr>
          <p:nvPr>
            <p:ph type="title"/>
          </p:nvPr>
        </p:nvSpPr>
        <p:spPr/>
        <p:txBody>
          <a:bodyPr/>
          <a:lstStyle/>
          <a:p>
            <a:pPr algn="ctr"/>
            <a:r>
              <a:rPr lang="en-US" b="1" dirty="0"/>
              <a:t>Friction 2</a:t>
            </a:r>
          </a:p>
        </p:txBody>
      </p:sp>
      <p:sp>
        <p:nvSpPr>
          <p:cNvPr id="3" name="Content Placeholder 2">
            <a:extLst>
              <a:ext uri="{FF2B5EF4-FFF2-40B4-BE49-F238E27FC236}">
                <a16:creationId xmlns:a16="http://schemas.microsoft.com/office/drawing/2014/main" id="{7630C348-00F2-43B6-B91E-3AA144B8251E}"/>
              </a:ext>
            </a:extLst>
          </p:cNvPr>
          <p:cNvSpPr>
            <a:spLocks noGrp="1"/>
          </p:cNvSpPr>
          <p:nvPr>
            <p:ph idx="1"/>
          </p:nvPr>
        </p:nvSpPr>
        <p:spPr/>
        <p:txBody>
          <a:bodyPr/>
          <a:lstStyle/>
          <a:p>
            <a:pPr lvl="0"/>
            <a:r>
              <a:rPr lang="en-US" dirty="0"/>
              <a:t>Push a heavy object using 2 different methods (or pulling – think </a:t>
            </a:r>
            <a:r>
              <a:rPr lang="en-US" dirty="0" err="1"/>
              <a:t>Crossfit</a:t>
            </a:r>
            <a:r>
              <a:rPr lang="en-US" dirty="0"/>
              <a:t>):</a:t>
            </a:r>
            <a:endParaRPr lang="en-US" sz="2400" dirty="0"/>
          </a:p>
          <a:p>
            <a:pPr lvl="1"/>
            <a:r>
              <a:rPr lang="en-US" dirty="0"/>
              <a:t>Continuously bumping object forward</a:t>
            </a:r>
            <a:endParaRPr lang="en-US" sz="2000" dirty="0"/>
          </a:p>
          <a:p>
            <a:pPr lvl="1"/>
            <a:r>
              <a:rPr lang="en-US" dirty="0"/>
              <a:t>Sliding object as far as you can, rest and repeat</a:t>
            </a:r>
          </a:p>
          <a:p>
            <a:pPr lvl="1"/>
            <a:endParaRPr lang="en-US" dirty="0"/>
          </a:p>
          <a:p>
            <a:r>
              <a:rPr lang="en-US" dirty="0"/>
              <a:t>Which method was easier?</a:t>
            </a:r>
          </a:p>
        </p:txBody>
      </p:sp>
    </p:spTree>
    <p:extLst>
      <p:ext uri="{BB962C8B-B14F-4D97-AF65-F5344CB8AC3E}">
        <p14:creationId xmlns:p14="http://schemas.microsoft.com/office/powerpoint/2010/main" val="4277845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8D81-4CD4-4942-B6C5-41557F62A980}"/>
              </a:ext>
            </a:extLst>
          </p:cNvPr>
          <p:cNvSpPr>
            <a:spLocks noGrp="1"/>
          </p:cNvSpPr>
          <p:nvPr>
            <p:ph type="title"/>
          </p:nvPr>
        </p:nvSpPr>
        <p:spPr>
          <a:xfrm>
            <a:off x="838200" y="365125"/>
            <a:ext cx="10515600" cy="1325563"/>
          </a:xfrm>
        </p:spPr>
        <p:txBody>
          <a:bodyPr/>
          <a:lstStyle/>
          <a:p>
            <a:pPr algn="ctr"/>
            <a:r>
              <a:rPr lang="en-US" b="1" dirty="0"/>
              <a:t>Friction 3</a:t>
            </a:r>
          </a:p>
        </p:txBody>
      </p:sp>
      <p:sp>
        <p:nvSpPr>
          <p:cNvPr id="3" name="Content Placeholder 2">
            <a:extLst>
              <a:ext uri="{FF2B5EF4-FFF2-40B4-BE49-F238E27FC236}">
                <a16:creationId xmlns:a16="http://schemas.microsoft.com/office/drawing/2014/main" id="{7630C348-00F2-43B6-B91E-3AA144B8251E}"/>
              </a:ext>
            </a:extLst>
          </p:cNvPr>
          <p:cNvSpPr>
            <a:spLocks noGrp="1"/>
          </p:cNvSpPr>
          <p:nvPr>
            <p:ph idx="1"/>
          </p:nvPr>
        </p:nvSpPr>
        <p:spPr/>
        <p:txBody>
          <a:bodyPr/>
          <a:lstStyle/>
          <a:p>
            <a:pPr lvl="0"/>
            <a:r>
              <a:rPr lang="en-US" dirty="0"/>
              <a:t>Try moving an object, applying the force in different locations (see below)</a:t>
            </a:r>
          </a:p>
          <a:p>
            <a:pPr lvl="0"/>
            <a:endParaRPr lang="en-US" dirty="0"/>
          </a:p>
          <a:p>
            <a:pPr lvl="0"/>
            <a:endParaRPr lang="en-US" dirty="0"/>
          </a:p>
          <a:p>
            <a:pPr lvl="0"/>
            <a:endParaRPr lang="en-US" dirty="0"/>
          </a:p>
          <a:p>
            <a:pPr lvl="0"/>
            <a:endParaRPr lang="en-US" dirty="0"/>
          </a:p>
          <a:p>
            <a:pPr lvl="0"/>
            <a:endParaRPr lang="en-US" dirty="0"/>
          </a:p>
          <a:p>
            <a:r>
              <a:rPr lang="en-US" dirty="0"/>
              <a:t>Which method was easiest to move the object?</a:t>
            </a:r>
          </a:p>
        </p:txBody>
      </p:sp>
      <p:pic>
        <p:nvPicPr>
          <p:cNvPr id="1026" name="Picture 2" descr="Slide1">
            <a:extLst>
              <a:ext uri="{FF2B5EF4-FFF2-40B4-BE49-F238E27FC236}">
                <a16:creationId xmlns:a16="http://schemas.microsoft.com/office/drawing/2014/main" id="{EBFAB139-9A7D-4959-AC76-B07BA41B69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069" y="2991644"/>
            <a:ext cx="345757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Slide1">
            <a:extLst>
              <a:ext uri="{FF2B5EF4-FFF2-40B4-BE49-F238E27FC236}">
                <a16:creationId xmlns:a16="http://schemas.microsoft.com/office/drawing/2014/main" id="{E7D8ED24-DC90-46CE-BAC4-7317878317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082" y="2858294"/>
            <a:ext cx="391423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C3E2D80B-D169-497C-B33A-79C59580811D}"/>
              </a:ext>
            </a:extLst>
          </p:cNvPr>
          <p:cNvPicPr>
            <a:picLocks noChangeAspect="1"/>
          </p:cNvPicPr>
          <p:nvPr/>
        </p:nvPicPr>
        <p:blipFill>
          <a:blip r:embed="rId3"/>
          <a:stretch>
            <a:fillRect/>
          </a:stretch>
        </p:blipFill>
        <p:spPr>
          <a:xfrm>
            <a:off x="6323865" y="2858294"/>
            <a:ext cx="4733635" cy="2286000"/>
          </a:xfrm>
          <a:prstGeom prst="rect">
            <a:avLst/>
          </a:prstGeom>
        </p:spPr>
      </p:pic>
    </p:spTree>
    <p:extLst>
      <p:ext uri="{BB962C8B-B14F-4D97-AF65-F5344CB8AC3E}">
        <p14:creationId xmlns:p14="http://schemas.microsoft.com/office/powerpoint/2010/main" val="312733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16BD57-160C-4502-8C27-1D9670623277}"/>
              </a:ext>
            </a:extLst>
          </p:cNvPr>
          <p:cNvSpPr>
            <a:spLocks noGrp="1"/>
          </p:cNvSpPr>
          <p:nvPr>
            <p:ph type="title"/>
          </p:nvPr>
        </p:nvSpPr>
        <p:spPr/>
        <p:txBody>
          <a:bodyPr/>
          <a:lstStyle/>
          <a:p>
            <a:pPr algn="ctr"/>
            <a:r>
              <a:rPr lang="en-US" b="1" dirty="0"/>
              <a:t>Optimal Projection for Maximizing Distance</a:t>
            </a:r>
          </a:p>
        </p:txBody>
      </p:sp>
      <p:sp>
        <p:nvSpPr>
          <p:cNvPr id="6" name="Content Placeholder 5">
            <a:extLst>
              <a:ext uri="{FF2B5EF4-FFF2-40B4-BE49-F238E27FC236}">
                <a16:creationId xmlns:a16="http://schemas.microsoft.com/office/drawing/2014/main" id="{155EC746-F719-43F2-859C-E93A4561A676}"/>
              </a:ext>
            </a:extLst>
          </p:cNvPr>
          <p:cNvSpPr>
            <a:spLocks noGrp="1"/>
          </p:cNvSpPr>
          <p:nvPr>
            <p:ph idx="1"/>
          </p:nvPr>
        </p:nvSpPr>
        <p:spPr/>
        <p:txBody>
          <a:bodyPr/>
          <a:lstStyle/>
          <a:p>
            <a:pPr lvl="0"/>
            <a:r>
              <a:rPr lang="en-US" dirty="0"/>
              <a:t>Movements involving projectiles have an optimal angle of release to maximize distance depending on:</a:t>
            </a:r>
          </a:p>
          <a:p>
            <a:pPr lvl="0"/>
            <a:endParaRPr lang="en-US" dirty="0"/>
          </a:p>
          <a:p>
            <a:pPr lvl="1"/>
            <a:r>
              <a:rPr lang="en-US" dirty="0">
                <a:solidFill>
                  <a:srgbClr val="FF0000"/>
                </a:solidFill>
              </a:rPr>
              <a:t>Release height versus target height</a:t>
            </a:r>
          </a:p>
          <a:p>
            <a:pPr lvl="2"/>
            <a:r>
              <a:rPr lang="en-US" dirty="0">
                <a:solidFill>
                  <a:srgbClr val="FF0000"/>
                </a:solidFill>
              </a:rPr>
              <a:t>45</a:t>
            </a:r>
            <a:r>
              <a:rPr lang="en-US" baseline="30000" dirty="0">
                <a:solidFill>
                  <a:srgbClr val="FF0000"/>
                </a:solidFill>
              </a:rPr>
              <a:t>o</a:t>
            </a:r>
            <a:r>
              <a:rPr lang="en-US" dirty="0">
                <a:solidFill>
                  <a:srgbClr val="FF0000"/>
                </a:solidFill>
              </a:rPr>
              <a:t> is optimal if the release point and landing point are the same height. </a:t>
            </a:r>
          </a:p>
          <a:p>
            <a:pPr lvl="2"/>
            <a:r>
              <a:rPr lang="en-US" dirty="0">
                <a:solidFill>
                  <a:srgbClr val="FF0000"/>
                </a:solidFill>
              </a:rPr>
              <a:t>Greater than 45</a:t>
            </a:r>
            <a:r>
              <a:rPr lang="en-US" baseline="30000" dirty="0">
                <a:solidFill>
                  <a:srgbClr val="FF0000"/>
                </a:solidFill>
              </a:rPr>
              <a:t>o</a:t>
            </a:r>
            <a:r>
              <a:rPr lang="en-US" dirty="0">
                <a:solidFill>
                  <a:srgbClr val="FF0000"/>
                </a:solidFill>
              </a:rPr>
              <a:t> will result in shorter distance, greater height, and greater flight time </a:t>
            </a:r>
          </a:p>
          <a:p>
            <a:pPr lvl="2"/>
            <a:r>
              <a:rPr lang="en-US" dirty="0">
                <a:solidFill>
                  <a:srgbClr val="FF0000"/>
                </a:solidFill>
              </a:rPr>
              <a:t>Less than 45</a:t>
            </a:r>
            <a:r>
              <a:rPr lang="en-US" baseline="30000" dirty="0">
                <a:solidFill>
                  <a:srgbClr val="FF0000"/>
                </a:solidFill>
              </a:rPr>
              <a:t>o</a:t>
            </a:r>
            <a:r>
              <a:rPr lang="en-US" dirty="0">
                <a:solidFill>
                  <a:srgbClr val="FF0000"/>
                </a:solidFill>
              </a:rPr>
              <a:t> will result in shorter distances, lower height, and shorter flight time</a:t>
            </a:r>
          </a:p>
          <a:p>
            <a:pPr lvl="3"/>
            <a:r>
              <a:rPr lang="en-US" dirty="0">
                <a:solidFill>
                  <a:srgbClr val="FF0000"/>
                </a:solidFill>
              </a:rPr>
              <a:t>Most throwing and striking skills have an optimal angle of projection below 45</a:t>
            </a:r>
            <a:r>
              <a:rPr lang="en-US" baseline="30000" dirty="0">
                <a:solidFill>
                  <a:srgbClr val="FF0000"/>
                </a:solidFill>
              </a:rPr>
              <a:t>0</a:t>
            </a:r>
            <a:r>
              <a:rPr lang="en-US" dirty="0">
                <a:solidFill>
                  <a:srgbClr val="FF0000"/>
                </a:solidFill>
              </a:rPr>
              <a:t>. </a:t>
            </a:r>
          </a:p>
          <a:p>
            <a:pPr lvl="3"/>
            <a:endParaRPr lang="en-US" dirty="0"/>
          </a:p>
          <a:p>
            <a:pPr lvl="1"/>
            <a:r>
              <a:rPr lang="en-US" dirty="0"/>
              <a:t>Velocity of object released</a:t>
            </a:r>
          </a:p>
          <a:p>
            <a:pPr lvl="2"/>
            <a:r>
              <a:rPr lang="en-US" dirty="0"/>
              <a:t>Lower velocity vs higher velocity? How does distance impact angle of release?</a:t>
            </a:r>
          </a:p>
          <a:p>
            <a:endParaRPr lang="en-US" dirty="0"/>
          </a:p>
        </p:txBody>
      </p:sp>
    </p:spTree>
    <p:extLst>
      <p:ext uri="{BB962C8B-B14F-4D97-AF65-F5344CB8AC3E}">
        <p14:creationId xmlns:p14="http://schemas.microsoft.com/office/powerpoint/2010/main" val="2853801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AADD66-E7AC-4350-8367-251464EDA205}"/>
              </a:ext>
            </a:extLst>
          </p:cNvPr>
          <p:cNvSpPr>
            <a:spLocks noGrp="1"/>
          </p:cNvSpPr>
          <p:nvPr>
            <p:ph type="title"/>
          </p:nvPr>
        </p:nvSpPr>
        <p:spPr/>
        <p:txBody>
          <a:bodyPr/>
          <a:lstStyle/>
          <a:p>
            <a:pPr algn="ctr"/>
            <a:r>
              <a:rPr lang="en-US" b="1" dirty="0"/>
              <a:t>Buoyancy</a:t>
            </a:r>
          </a:p>
        </p:txBody>
      </p:sp>
      <p:sp>
        <p:nvSpPr>
          <p:cNvPr id="6" name="Content Placeholder 5">
            <a:extLst>
              <a:ext uri="{FF2B5EF4-FFF2-40B4-BE49-F238E27FC236}">
                <a16:creationId xmlns:a16="http://schemas.microsoft.com/office/drawing/2014/main" id="{A3FE7C00-4E66-4029-9722-1E6B1BB92EF4}"/>
              </a:ext>
            </a:extLst>
          </p:cNvPr>
          <p:cNvSpPr>
            <a:spLocks noGrp="1"/>
          </p:cNvSpPr>
          <p:nvPr>
            <p:ph idx="1"/>
          </p:nvPr>
        </p:nvSpPr>
        <p:spPr/>
        <p:txBody>
          <a:bodyPr/>
          <a:lstStyle/>
          <a:p>
            <a:pPr lvl="0"/>
            <a:r>
              <a:rPr lang="en-US" dirty="0"/>
              <a:t>The amount of buoyant force is equal to the amount of water displaced (dependent on volume of object) by the object.</a:t>
            </a:r>
          </a:p>
          <a:p>
            <a:pPr lvl="0"/>
            <a:endParaRPr lang="en-US" dirty="0"/>
          </a:p>
          <a:p>
            <a:r>
              <a:rPr lang="en-US" dirty="0"/>
              <a:t>Person’s ability to float also depends on aligning buoyant force (BF) </a:t>
            </a:r>
            <a:r>
              <a:rPr lang="en-US" dirty="0">
                <a:solidFill>
                  <a:srgbClr val="FF0000"/>
                </a:solidFill>
              </a:rPr>
              <a:t>or center of buoyancy (near the center of the chest) with the center of gravity of the body (near the belly button in anatomical position)</a:t>
            </a:r>
            <a:r>
              <a:rPr lang="en-US" dirty="0"/>
              <a:t>.</a:t>
            </a:r>
          </a:p>
          <a:p>
            <a:pPr marL="0" indent="0">
              <a:buNone/>
            </a:pPr>
            <a:endParaRPr lang="en-US" dirty="0"/>
          </a:p>
        </p:txBody>
      </p:sp>
    </p:spTree>
    <p:extLst>
      <p:ext uri="{BB962C8B-B14F-4D97-AF65-F5344CB8AC3E}">
        <p14:creationId xmlns:p14="http://schemas.microsoft.com/office/powerpoint/2010/main" val="4199430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6802-9B7C-453F-BF05-19E14FAC9611}"/>
              </a:ext>
            </a:extLst>
          </p:cNvPr>
          <p:cNvSpPr>
            <a:spLocks noGrp="1"/>
          </p:cNvSpPr>
          <p:nvPr>
            <p:ph type="title"/>
          </p:nvPr>
        </p:nvSpPr>
        <p:spPr/>
        <p:txBody>
          <a:bodyPr/>
          <a:lstStyle/>
          <a:p>
            <a:pPr algn="ctr"/>
            <a:r>
              <a:rPr lang="en-US" b="1" dirty="0"/>
              <a:t>Buoyancy 1</a:t>
            </a:r>
          </a:p>
        </p:txBody>
      </p:sp>
      <p:graphicFrame>
        <p:nvGraphicFramePr>
          <p:cNvPr id="7" name="Content Placeholder 6">
            <a:extLst>
              <a:ext uri="{FF2B5EF4-FFF2-40B4-BE49-F238E27FC236}">
                <a16:creationId xmlns:a16="http://schemas.microsoft.com/office/drawing/2014/main" id="{42454858-6A45-4CD9-B990-3CFC3F1B6F2E}"/>
              </a:ext>
            </a:extLst>
          </p:cNvPr>
          <p:cNvGraphicFramePr>
            <a:graphicFrameLocks noGrp="1"/>
          </p:cNvGraphicFramePr>
          <p:nvPr>
            <p:ph idx="1"/>
            <p:extLst>
              <p:ext uri="{D42A27DB-BD31-4B8C-83A1-F6EECF244321}">
                <p14:modId xmlns:p14="http://schemas.microsoft.com/office/powerpoint/2010/main" val="3316280097"/>
              </p:ext>
            </p:extLst>
          </p:nvPr>
        </p:nvGraphicFramePr>
        <p:xfrm>
          <a:off x="838200" y="1825625"/>
          <a:ext cx="10515600" cy="4846320"/>
        </p:xfrm>
        <a:graphic>
          <a:graphicData uri="http://schemas.openxmlformats.org/drawingml/2006/table">
            <a:tbl>
              <a:tblPr firstRow="1" bandRow="1">
                <a:tableStyleId>{69012ECD-51FC-41F1-AA8D-1B2483CD663E}</a:tableStyleId>
              </a:tblPr>
              <a:tblGrid>
                <a:gridCol w="3505200">
                  <a:extLst>
                    <a:ext uri="{9D8B030D-6E8A-4147-A177-3AD203B41FA5}">
                      <a16:colId xmlns:a16="http://schemas.microsoft.com/office/drawing/2014/main" val="3676358589"/>
                    </a:ext>
                  </a:extLst>
                </a:gridCol>
                <a:gridCol w="3505200">
                  <a:extLst>
                    <a:ext uri="{9D8B030D-6E8A-4147-A177-3AD203B41FA5}">
                      <a16:colId xmlns:a16="http://schemas.microsoft.com/office/drawing/2014/main" val="2734105693"/>
                    </a:ext>
                  </a:extLst>
                </a:gridCol>
                <a:gridCol w="3505200">
                  <a:extLst>
                    <a:ext uri="{9D8B030D-6E8A-4147-A177-3AD203B41FA5}">
                      <a16:colId xmlns:a16="http://schemas.microsoft.com/office/drawing/2014/main" val="1959897514"/>
                    </a:ext>
                  </a:extLst>
                </a:gridCol>
              </a:tblGrid>
              <a:tr h="370840">
                <a:tc gridSpan="3">
                  <a:txBody>
                    <a:bodyPr/>
                    <a:lstStyle/>
                    <a:p>
                      <a:pPr algn="ctr"/>
                      <a:r>
                        <a:rPr lang="en-US" sz="2400" kern="1200" dirty="0">
                          <a:effectLst/>
                        </a:rPr>
                        <a:t>Laying in the water, try to stay afloat using these 3 positions:</a:t>
                      </a:r>
                      <a:endParaRPr lang="en-US" sz="24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180674825"/>
                  </a:ext>
                </a:extLst>
              </a:tr>
              <a:tr h="0">
                <a:tc>
                  <a:txBody>
                    <a:bodyPr/>
                    <a:lstStyle/>
                    <a:p>
                      <a:pPr algn="ctr"/>
                      <a:endParaRPr lang="en-US" sz="1800" b="1" kern="1200" dirty="0">
                        <a:effectLst/>
                      </a:endParaRPr>
                    </a:p>
                    <a:p>
                      <a:pPr algn="ctr"/>
                      <a:r>
                        <a:rPr lang="en-US" sz="1800" b="1" kern="1200" dirty="0">
                          <a:effectLst/>
                        </a:rPr>
                        <a:t>Position 1</a:t>
                      </a:r>
                    </a:p>
                    <a:p>
                      <a:pPr marL="285750" indent="-285750" algn="l">
                        <a:buFont typeface="Arial" panose="020B0604020202020204" pitchFamily="34" charset="0"/>
                        <a:buChar char="•"/>
                      </a:pPr>
                      <a:r>
                        <a:rPr lang="en-US" sz="1800" kern="1200" dirty="0">
                          <a:effectLst/>
                        </a:rPr>
                        <a:t>Head is out of water.</a:t>
                      </a:r>
                    </a:p>
                    <a:p>
                      <a:pPr marL="285750" indent="-285750" algn="l">
                        <a:buFont typeface="Arial" panose="020B0604020202020204" pitchFamily="34" charset="0"/>
                        <a:buChar char="•"/>
                      </a:pPr>
                      <a:r>
                        <a:rPr lang="en-US" sz="1800" kern="1200" dirty="0">
                          <a:effectLst/>
                        </a:rPr>
                        <a:t>Back is parallel to water line.</a:t>
                      </a:r>
                    </a:p>
                    <a:p>
                      <a:pPr marL="285750" indent="-285750" algn="l">
                        <a:buFont typeface="Arial" panose="020B0604020202020204" pitchFamily="34" charset="0"/>
                        <a:buChar char="•"/>
                      </a:pPr>
                      <a:r>
                        <a:rPr lang="en-US" sz="1800" kern="1200" dirty="0">
                          <a:effectLst/>
                        </a:rPr>
                        <a:t>Legs are near the top of the water.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Position 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Head is halfway out of the water.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Back is parallel to water line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Legs are relaxed.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Position 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Water is covering half the head, from ears back.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effectLst/>
                        </a:rPr>
                        <a:t>Back and legs are relaxed and in a reclined position.</a:t>
                      </a:r>
                    </a:p>
                  </a:txBody>
                  <a:tcPr/>
                </a:tc>
                <a:extLst>
                  <a:ext uri="{0D108BD9-81ED-4DB2-BD59-A6C34878D82A}">
                    <a16:rowId xmlns:a16="http://schemas.microsoft.com/office/drawing/2014/main" val="1933381872"/>
                  </a:ext>
                </a:extLst>
              </a:tr>
              <a:tr h="370840">
                <a:tc>
                  <a:txBody>
                    <a:bodyPr/>
                    <a:lstStyle/>
                    <a:p>
                      <a:pPr algn="ctr"/>
                      <a:endParaRPr lang="en-US" dirty="0"/>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346491303"/>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Times New Roman" panose="02020603050405020304" pitchFamily="18" charset="0"/>
                          <a:ea typeface="Calibri" panose="020F0502020204030204" pitchFamily="34" charset="0"/>
                        </a:rPr>
                        <a:t>Which position was the easiest to stay afloat?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Position 3 should be the easiest because the more water displaced, the more buoyancy created)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48346841"/>
                  </a:ext>
                </a:extLst>
              </a:tr>
            </a:tbl>
          </a:graphicData>
        </a:graphic>
      </p:graphicFrame>
      <p:pic>
        <p:nvPicPr>
          <p:cNvPr id="3" name="Picture 2">
            <a:extLst>
              <a:ext uri="{FF2B5EF4-FFF2-40B4-BE49-F238E27FC236}">
                <a16:creationId xmlns:a16="http://schemas.microsoft.com/office/drawing/2014/main" id="{D8D5E4C4-67DB-4096-A068-A81EBE18C666}"/>
              </a:ext>
            </a:extLst>
          </p:cNvPr>
          <p:cNvPicPr>
            <a:picLocks noChangeAspect="1"/>
          </p:cNvPicPr>
          <p:nvPr/>
        </p:nvPicPr>
        <p:blipFill>
          <a:blip r:embed="rId2"/>
          <a:stretch>
            <a:fillRect/>
          </a:stretch>
        </p:blipFill>
        <p:spPr>
          <a:xfrm>
            <a:off x="1389614" y="4073085"/>
            <a:ext cx="2095500" cy="1181100"/>
          </a:xfrm>
          <a:prstGeom prst="rect">
            <a:avLst/>
          </a:prstGeom>
        </p:spPr>
      </p:pic>
      <p:pic>
        <p:nvPicPr>
          <p:cNvPr id="9" name="Picture 8">
            <a:extLst>
              <a:ext uri="{FF2B5EF4-FFF2-40B4-BE49-F238E27FC236}">
                <a16:creationId xmlns:a16="http://schemas.microsoft.com/office/drawing/2014/main" id="{1DBAD095-0B05-47E8-89D7-4B5E4BE1DA3B}"/>
              </a:ext>
            </a:extLst>
          </p:cNvPr>
          <p:cNvPicPr>
            <a:picLocks noChangeAspect="1"/>
          </p:cNvPicPr>
          <p:nvPr/>
        </p:nvPicPr>
        <p:blipFill>
          <a:blip r:embed="rId3"/>
          <a:stretch>
            <a:fillRect/>
          </a:stretch>
        </p:blipFill>
        <p:spPr>
          <a:xfrm>
            <a:off x="5128073" y="4187385"/>
            <a:ext cx="2019300" cy="1066800"/>
          </a:xfrm>
          <a:prstGeom prst="rect">
            <a:avLst/>
          </a:prstGeom>
        </p:spPr>
      </p:pic>
      <p:pic>
        <p:nvPicPr>
          <p:cNvPr id="10" name="Picture 9">
            <a:extLst>
              <a:ext uri="{FF2B5EF4-FFF2-40B4-BE49-F238E27FC236}">
                <a16:creationId xmlns:a16="http://schemas.microsoft.com/office/drawing/2014/main" id="{7E46E734-C8FE-4A4E-8140-D642A6DEC772}"/>
              </a:ext>
            </a:extLst>
          </p:cNvPr>
          <p:cNvPicPr>
            <a:picLocks noChangeAspect="1"/>
          </p:cNvPicPr>
          <p:nvPr/>
        </p:nvPicPr>
        <p:blipFill>
          <a:blip r:embed="rId4"/>
          <a:stretch>
            <a:fillRect/>
          </a:stretch>
        </p:blipFill>
        <p:spPr>
          <a:xfrm>
            <a:off x="9164707" y="4187385"/>
            <a:ext cx="1714500" cy="1504950"/>
          </a:xfrm>
          <a:prstGeom prst="rect">
            <a:avLst/>
          </a:prstGeom>
        </p:spPr>
      </p:pic>
    </p:spTree>
    <p:extLst>
      <p:ext uri="{BB962C8B-B14F-4D97-AF65-F5344CB8AC3E}">
        <p14:creationId xmlns:p14="http://schemas.microsoft.com/office/powerpoint/2010/main" val="2991560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11921-2F60-4835-BC2D-59F980A1E8C2}"/>
              </a:ext>
            </a:extLst>
          </p:cNvPr>
          <p:cNvSpPr>
            <a:spLocks noGrp="1"/>
          </p:cNvSpPr>
          <p:nvPr>
            <p:ph type="title"/>
          </p:nvPr>
        </p:nvSpPr>
        <p:spPr/>
        <p:txBody>
          <a:bodyPr/>
          <a:lstStyle/>
          <a:p>
            <a:pPr algn="ctr"/>
            <a:r>
              <a:rPr lang="en-US" b="1" dirty="0"/>
              <a:t>Buoyancy 2</a:t>
            </a:r>
            <a:endParaRPr lang="en-US" dirty="0"/>
          </a:p>
        </p:txBody>
      </p:sp>
      <p:sp>
        <p:nvSpPr>
          <p:cNvPr id="3" name="Content Placeholder 2">
            <a:extLst>
              <a:ext uri="{FF2B5EF4-FFF2-40B4-BE49-F238E27FC236}">
                <a16:creationId xmlns:a16="http://schemas.microsoft.com/office/drawing/2014/main" id="{182B3B22-3C14-45EF-AB2A-6339348C425E}"/>
              </a:ext>
            </a:extLst>
          </p:cNvPr>
          <p:cNvSpPr>
            <a:spLocks noGrp="1"/>
          </p:cNvSpPr>
          <p:nvPr>
            <p:ph idx="1"/>
          </p:nvPr>
        </p:nvSpPr>
        <p:spPr/>
        <p:txBody>
          <a:bodyPr/>
          <a:lstStyle/>
          <a:p>
            <a:r>
              <a:rPr lang="en-US" dirty="0"/>
              <a:t>When floating, inhale the maximum amount of air.</a:t>
            </a:r>
          </a:p>
          <a:p>
            <a:endParaRPr lang="en-US" dirty="0"/>
          </a:p>
          <a:p>
            <a:r>
              <a:rPr lang="en-US" dirty="0"/>
              <a:t>Now exhale the maximum amount of air.</a:t>
            </a:r>
          </a:p>
          <a:p>
            <a:endParaRPr lang="en-US" dirty="0"/>
          </a:p>
          <a:p>
            <a:r>
              <a:rPr lang="en-US" dirty="0"/>
              <a:t>What happens? Which makes it easier to float.</a:t>
            </a:r>
          </a:p>
        </p:txBody>
      </p:sp>
    </p:spTree>
    <p:extLst>
      <p:ext uri="{BB962C8B-B14F-4D97-AF65-F5344CB8AC3E}">
        <p14:creationId xmlns:p14="http://schemas.microsoft.com/office/powerpoint/2010/main" val="1166811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493B-63E9-4F5A-9271-0C1935B6A028}"/>
              </a:ext>
            </a:extLst>
          </p:cNvPr>
          <p:cNvSpPr>
            <a:spLocks noGrp="1"/>
          </p:cNvSpPr>
          <p:nvPr>
            <p:ph type="title"/>
          </p:nvPr>
        </p:nvSpPr>
        <p:spPr/>
        <p:txBody>
          <a:bodyPr/>
          <a:lstStyle/>
          <a:p>
            <a:pPr algn="ctr"/>
            <a:r>
              <a:rPr lang="en-US" b="1" dirty="0"/>
              <a:t>Form Drag 1</a:t>
            </a:r>
            <a:endParaRPr lang="en-US" dirty="0"/>
          </a:p>
        </p:txBody>
      </p:sp>
      <p:sp>
        <p:nvSpPr>
          <p:cNvPr id="3" name="Content Placeholder 2">
            <a:extLst>
              <a:ext uri="{FF2B5EF4-FFF2-40B4-BE49-F238E27FC236}">
                <a16:creationId xmlns:a16="http://schemas.microsoft.com/office/drawing/2014/main" id="{A950B2A2-E1A4-471D-BF6B-94554E5CAFF3}"/>
              </a:ext>
            </a:extLst>
          </p:cNvPr>
          <p:cNvSpPr>
            <a:spLocks noGrp="1"/>
          </p:cNvSpPr>
          <p:nvPr>
            <p:ph idx="1"/>
          </p:nvPr>
        </p:nvSpPr>
        <p:spPr/>
        <p:txBody>
          <a:bodyPr/>
          <a:lstStyle/>
          <a:p>
            <a:r>
              <a:rPr lang="en-US" dirty="0"/>
              <a:t>Decreasing frontal area and streamlining (biking, skating, what else?). Activity can be generic. Can also add additional clothing to students to increase drag.</a:t>
            </a:r>
          </a:p>
        </p:txBody>
      </p:sp>
    </p:spTree>
    <p:extLst>
      <p:ext uri="{BB962C8B-B14F-4D97-AF65-F5344CB8AC3E}">
        <p14:creationId xmlns:p14="http://schemas.microsoft.com/office/powerpoint/2010/main" val="4015079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493B-63E9-4F5A-9271-0C1935B6A028}"/>
              </a:ext>
            </a:extLst>
          </p:cNvPr>
          <p:cNvSpPr>
            <a:spLocks noGrp="1"/>
          </p:cNvSpPr>
          <p:nvPr>
            <p:ph type="title"/>
          </p:nvPr>
        </p:nvSpPr>
        <p:spPr/>
        <p:txBody>
          <a:bodyPr/>
          <a:lstStyle/>
          <a:p>
            <a:pPr algn="ctr"/>
            <a:r>
              <a:rPr lang="en-US" b="1" dirty="0"/>
              <a:t>Form Drag 2</a:t>
            </a:r>
            <a:endParaRPr lang="en-US" dirty="0"/>
          </a:p>
        </p:txBody>
      </p:sp>
      <p:sp>
        <p:nvSpPr>
          <p:cNvPr id="3" name="Content Placeholder 2">
            <a:extLst>
              <a:ext uri="{FF2B5EF4-FFF2-40B4-BE49-F238E27FC236}">
                <a16:creationId xmlns:a16="http://schemas.microsoft.com/office/drawing/2014/main" id="{A950B2A2-E1A4-471D-BF6B-94554E5CAFF3}"/>
              </a:ext>
            </a:extLst>
          </p:cNvPr>
          <p:cNvSpPr>
            <a:spLocks noGrp="1"/>
          </p:cNvSpPr>
          <p:nvPr>
            <p:ph idx="1"/>
          </p:nvPr>
        </p:nvSpPr>
        <p:spPr/>
        <p:txBody>
          <a:bodyPr/>
          <a:lstStyle/>
          <a:p>
            <a:r>
              <a:rPr lang="en-US" dirty="0"/>
              <a:t>Swimming: hand enters water at different positions</a:t>
            </a:r>
          </a:p>
          <a:p>
            <a:pPr lvl="1"/>
            <a:r>
              <a:rPr lang="en-US" dirty="0"/>
              <a:t>palm down</a:t>
            </a:r>
          </a:p>
          <a:p>
            <a:pPr lvl="1"/>
            <a:r>
              <a:rPr lang="en-US" dirty="0"/>
              <a:t>palm 45 degrees</a:t>
            </a:r>
          </a:p>
          <a:p>
            <a:pPr lvl="1"/>
            <a:r>
              <a:rPr lang="en-US" dirty="0"/>
              <a:t>and palm perpendicular to water line</a:t>
            </a:r>
          </a:p>
        </p:txBody>
      </p:sp>
    </p:spTree>
    <p:extLst>
      <p:ext uri="{BB962C8B-B14F-4D97-AF65-F5344CB8AC3E}">
        <p14:creationId xmlns:p14="http://schemas.microsoft.com/office/powerpoint/2010/main" val="1801196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CE0F0-F3F5-41D2-B2F4-62A378525BD3}"/>
              </a:ext>
            </a:extLst>
          </p:cNvPr>
          <p:cNvSpPr>
            <a:spLocks noGrp="1"/>
          </p:cNvSpPr>
          <p:nvPr>
            <p:ph type="title"/>
          </p:nvPr>
        </p:nvSpPr>
        <p:spPr/>
        <p:txBody>
          <a:bodyPr/>
          <a:lstStyle/>
          <a:p>
            <a:pPr algn="ctr"/>
            <a:r>
              <a:rPr lang="en-US" b="1" dirty="0"/>
              <a:t>Force-Time 1 (Impulse)</a:t>
            </a:r>
          </a:p>
        </p:txBody>
      </p:sp>
      <p:sp>
        <p:nvSpPr>
          <p:cNvPr id="3" name="Content Placeholder 2">
            <a:extLst>
              <a:ext uri="{FF2B5EF4-FFF2-40B4-BE49-F238E27FC236}">
                <a16:creationId xmlns:a16="http://schemas.microsoft.com/office/drawing/2014/main" id="{08865A4D-317C-462F-BB0D-4C82AB3445C7}"/>
              </a:ext>
            </a:extLst>
          </p:cNvPr>
          <p:cNvSpPr>
            <a:spLocks noGrp="1"/>
          </p:cNvSpPr>
          <p:nvPr>
            <p:ph idx="1"/>
          </p:nvPr>
        </p:nvSpPr>
        <p:spPr/>
        <p:txBody>
          <a:bodyPr/>
          <a:lstStyle/>
          <a:p>
            <a:r>
              <a:rPr lang="en-US" b="1" dirty="0"/>
              <a:t>Practice increase time that force is applied in order to slow down object</a:t>
            </a:r>
            <a:r>
              <a:rPr lang="en-US" dirty="0"/>
              <a:t>: </a:t>
            </a:r>
          </a:p>
          <a:p>
            <a:pPr lvl="1"/>
            <a:r>
              <a:rPr lang="en-US" dirty="0"/>
              <a:t>Landing, catching a baseball, receiving hockey pass, trapping a soccer ball, etc.</a:t>
            </a:r>
          </a:p>
          <a:p>
            <a:endParaRPr lang="en-US" dirty="0"/>
          </a:p>
          <a:p>
            <a:pPr lvl="1"/>
            <a:r>
              <a:rPr lang="en-US" dirty="0"/>
              <a:t>Was it easier or harder to execute the skill with longer time applying force or shorter time? What did it feel like?</a:t>
            </a:r>
          </a:p>
        </p:txBody>
      </p:sp>
    </p:spTree>
    <p:extLst>
      <p:ext uri="{BB962C8B-B14F-4D97-AF65-F5344CB8AC3E}">
        <p14:creationId xmlns:p14="http://schemas.microsoft.com/office/powerpoint/2010/main" val="257771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819E-FC1E-41DD-B77E-38FA46A600F1}"/>
              </a:ext>
            </a:extLst>
          </p:cNvPr>
          <p:cNvSpPr>
            <a:spLocks noGrp="1"/>
          </p:cNvSpPr>
          <p:nvPr>
            <p:ph type="title"/>
          </p:nvPr>
        </p:nvSpPr>
        <p:spPr/>
        <p:txBody>
          <a:bodyPr/>
          <a:lstStyle/>
          <a:p>
            <a:pPr algn="ctr"/>
            <a:r>
              <a:rPr lang="en-US" b="1" dirty="0"/>
              <a:t>Force-Time 2 (Impulse)</a:t>
            </a:r>
          </a:p>
        </p:txBody>
      </p:sp>
      <p:sp>
        <p:nvSpPr>
          <p:cNvPr id="3" name="Content Placeholder 2">
            <a:extLst>
              <a:ext uri="{FF2B5EF4-FFF2-40B4-BE49-F238E27FC236}">
                <a16:creationId xmlns:a16="http://schemas.microsoft.com/office/drawing/2014/main" id="{2A6A9A53-0F0E-4324-9A7D-585CD1D390F6}"/>
              </a:ext>
            </a:extLst>
          </p:cNvPr>
          <p:cNvSpPr>
            <a:spLocks noGrp="1"/>
          </p:cNvSpPr>
          <p:nvPr>
            <p:ph idx="1"/>
          </p:nvPr>
        </p:nvSpPr>
        <p:spPr/>
        <p:txBody>
          <a:bodyPr>
            <a:normAutofit/>
          </a:bodyPr>
          <a:lstStyle/>
          <a:p>
            <a:pPr lvl="0"/>
            <a:r>
              <a:rPr lang="en-US" b="1" dirty="0"/>
              <a:t>Increase time that force is applied in order to increase total exerted </a:t>
            </a:r>
            <a:r>
              <a:rPr lang="en-US" dirty="0"/>
              <a:t>impulse (i.e., a bigger change in speed)</a:t>
            </a:r>
          </a:p>
          <a:p>
            <a:pPr lvl="1"/>
            <a:r>
              <a:rPr lang="en-US" dirty="0"/>
              <a:t>Practice skills with and without following through (shooting a basketball, kicking a soccer ball, throwing a ball, etc.) </a:t>
            </a:r>
          </a:p>
          <a:p>
            <a:pPr lvl="2"/>
            <a:r>
              <a:rPr lang="en-US" dirty="0" err="1"/>
              <a:t>Ie</a:t>
            </a:r>
            <a:r>
              <a:rPr lang="en-US" dirty="0"/>
              <a:t>. Penalty kick in soccer (shooting from a straight approach vs shooting from an angled approach – which maximizes hip rotation and allows for further follow through)</a:t>
            </a:r>
          </a:p>
          <a:p>
            <a:pPr lvl="0"/>
            <a:endParaRPr lang="en-US" sz="2400" dirty="0"/>
          </a:p>
          <a:p>
            <a:pPr lvl="1"/>
            <a:r>
              <a:rPr lang="en-US" dirty="0"/>
              <a:t>Measure the distance for each (multiple attempts and average)</a:t>
            </a:r>
          </a:p>
          <a:p>
            <a:pPr lvl="1"/>
            <a:endParaRPr lang="en-US" sz="2000" dirty="0"/>
          </a:p>
          <a:p>
            <a:pPr lvl="1"/>
            <a:r>
              <a:rPr lang="en-US" dirty="0"/>
              <a:t>Measure time from “release to target”</a:t>
            </a:r>
          </a:p>
        </p:txBody>
      </p:sp>
    </p:spTree>
    <p:extLst>
      <p:ext uri="{BB962C8B-B14F-4D97-AF65-F5344CB8AC3E}">
        <p14:creationId xmlns:p14="http://schemas.microsoft.com/office/powerpoint/2010/main" val="2447405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819E-FC1E-41DD-B77E-38FA46A600F1}"/>
              </a:ext>
            </a:extLst>
          </p:cNvPr>
          <p:cNvSpPr>
            <a:spLocks noGrp="1"/>
          </p:cNvSpPr>
          <p:nvPr>
            <p:ph type="title"/>
          </p:nvPr>
        </p:nvSpPr>
        <p:spPr/>
        <p:txBody>
          <a:bodyPr/>
          <a:lstStyle/>
          <a:p>
            <a:pPr algn="ctr"/>
            <a:r>
              <a:rPr lang="en-US" b="1" dirty="0"/>
              <a:t>Principle of Balance – Base of Support</a:t>
            </a:r>
          </a:p>
        </p:txBody>
      </p:sp>
      <p:sp>
        <p:nvSpPr>
          <p:cNvPr id="3" name="Content Placeholder 2">
            <a:extLst>
              <a:ext uri="{FF2B5EF4-FFF2-40B4-BE49-F238E27FC236}">
                <a16:creationId xmlns:a16="http://schemas.microsoft.com/office/drawing/2014/main" id="{2A6A9A53-0F0E-4324-9A7D-585CD1D390F6}"/>
              </a:ext>
            </a:extLst>
          </p:cNvPr>
          <p:cNvSpPr>
            <a:spLocks noGrp="1"/>
          </p:cNvSpPr>
          <p:nvPr>
            <p:ph idx="1"/>
          </p:nvPr>
        </p:nvSpPr>
        <p:spPr/>
        <p:txBody>
          <a:bodyPr/>
          <a:lstStyle/>
          <a:p>
            <a:pPr lvl="0"/>
            <a:r>
              <a:rPr lang="en-US" dirty="0"/>
              <a:t>Wrestling Activity: students attempt to get their partner off balance by pushing against each other. Switch roles after 3 attempts.</a:t>
            </a:r>
          </a:p>
          <a:p>
            <a:pPr marL="0" lvl="0" indent="0">
              <a:buNone/>
            </a:pPr>
            <a:endParaRPr lang="en-US" dirty="0"/>
          </a:p>
          <a:p>
            <a:pPr lvl="1"/>
            <a:r>
              <a:rPr lang="en-US" dirty="0"/>
              <a:t>Option 1: Provide different tactics</a:t>
            </a:r>
          </a:p>
          <a:p>
            <a:pPr lvl="2"/>
            <a:r>
              <a:rPr lang="en-US" dirty="0"/>
              <a:t>Narrow base vs Wide base</a:t>
            </a:r>
          </a:p>
          <a:p>
            <a:pPr lvl="2"/>
            <a:r>
              <a:rPr lang="en-US" dirty="0"/>
              <a:t>Staggered stance versus non-staggered stance</a:t>
            </a:r>
          </a:p>
          <a:p>
            <a:pPr marL="914400" lvl="2" indent="0">
              <a:buNone/>
            </a:pPr>
            <a:endParaRPr lang="en-US" dirty="0"/>
          </a:p>
          <a:p>
            <a:pPr lvl="1"/>
            <a:r>
              <a:rPr lang="en-US" dirty="0"/>
              <a:t>Option 2: Don’t provide any information and let the students practice their own ideas. Debrief after the task: What worked and what didn’t?</a:t>
            </a:r>
          </a:p>
          <a:p>
            <a:pPr lvl="1"/>
            <a:endParaRPr lang="en-US" dirty="0"/>
          </a:p>
          <a:p>
            <a:pPr lvl="1"/>
            <a:endParaRPr lang="en-US" dirty="0"/>
          </a:p>
        </p:txBody>
      </p:sp>
    </p:spTree>
    <p:extLst>
      <p:ext uri="{BB962C8B-B14F-4D97-AF65-F5344CB8AC3E}">
        <p14:creationId xmlns:p14="http://schemas.microsoft.com/office/powerpoint/2010/main" val="1670148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819E-FC1E-41DD-B77E-38FA46A600F1}"/>
              </a:ext>
            </a:extLst>
          </p:cNvPr>
          <p:cNvSpPr>
            <a:spLocks noGrp="1"/>
          </p:cNvSpPr>
          <p:nvPr>
            <p:ph type="title"/>
          </p:nvPr>
        </p:nvSpPr>
        <p:spPr/>
        <p:txBody>
          <a:bodyPr/>
          <a:lstStyle/>
          <a:p>
            <a:pPr algn="ctr"/>
            <a:r>
              <a:rPr lang="en-US" b="1" dirty="0"/>
              <a:t>Principle of Balance 2 – Base of Support</a:t>
            </a:r>
          </a:p>
        </p:txBody>
      </p:sp>
      <p:sp>
        <p:nvSpPr>
          <p:cNvPr id="3" name="Content Placeholder 2">
            <a:extLst>
              <a:ext uri="{FF2B5EF4-FFF2-40B4-BE49-F238E27FC236}">
                <a16:creationId xmlns:a16="http://schemas.microsoft.com/office/drawing/2014/main" id="{2A6A9A53-0F0E-4324-9A7D-585CD1D390F6}"/>
              </a:ext>
            </a:extLst>
          </p:cNvPr>
          <p:cNvSpPr>
            <a:spLocks noGrp="1"/>
          </p:cNvSpPr>
          <p:nvPr>
            <p:ph idx="1"/>
          </p:nvPr>
        </p:nvSpPr>
        <p:spPr/>
        <p:txBody>
          <a:bodyPr/>
          <a:lstStyle/>
          <a:p>
            <a:pPr lvl="0"/>
            <a:r>
              <a:rPr lang="en-US" dirty="0"/>
              <a:t>Modify Yoga positions with greater base of support vs smaller base of support</a:t>
            </a:r>
          </a:p>
          <a:p>
            <a:pPr lvl="1"/>
            <a:endParaRPr lang="en-US" dirty="0"/>
          </a:p>
          <a:p>
            <a:pPr lvl="1"/>
            <a:endParaRPr lang="en-US" dirty="0"/>
          </a:p>
        </p:txBody>
      </p:sp>
    </p:spTree>
    <p:extLst>
      <p:ext uri="{BB962C8B-B14F-4D97-AF65-F5344CB8AC3E}">
        <p14:creationId xmlns:p14="http://schemas.microsoft.com/office/powerpoint/2010/main" val="3771008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493B-63E9-4F5A-9271-0C1935B6A028}"/>
              </a:ext>
            </a:extLst>
          </p:cNvPr>
          <p:cNvSpPr>
            <a:spLocks noGrp="1"/>
          </p:cNvSpPr>
          <p:nvPr>
            <p:ph type="title"/>
          </p:nvPr>
        </p:nvSpPr>
        <p:spPr/>
        <p:txBody>
          <a:bodyPr/>
          <a:lstStyle/>
          <a:p>
            <a:pPr algn="ctr"/>
            <a:r>
              <a:rPr lang="en-US" b="1" dirty="0"/>
              <a:t>Spin</a:t>
            </a:r>
            <a:endParaRPr lang="en-US" dirty="0"/>
          </a:p>
        </p:txBody>
      </p:sp>
      <p:sp>
        <p:nvSpPr>
          <p:cNvPr id="3" name="Content Placeholder 2">
            <a:extLst>
              <a:ext uri="{FF2B5EF4-FFF2-40B4-BE49-F238E27FC236}">
                <a16:creationId xmlns:a16="http://schemas.microsoft.com/office/drawing/2014/main" id="{A950B2A2-E1A4-471D-BF6B-94554E5CAFF3}"/>
              </a:ext>
            </a:extLst>
          </p:cNvPr>
          <p:cNvSpPr>
            <a:spLocks noGrp="1"/>
          </p:cNvSpPr>
          <p:nvPr>
            <p:ph idx="1"/>
          </p:nvPr>
        </p:nvSpPr>
        <p:spPr/>
        <p:txBody>
          <a:bodyPr/>
          <a:lstStyle/>
          <a:p>
            <a:pPr lvl="0"/>
            <a:r>
              <a:rPr lang="en-US" dirty="0"/>
              <a:t>The rotation of projectiles can be used to stabilize flight, modify flight, and modify rebound.</a:t>
            </a:r>
          </a:p>
          <a:p>
            <a:pPr lvl="0"/>
            <a:endParaRPr lang="en-US" dirty="0"/>
          </a:p>
          <a:p>
            <a:pPr lvl="0"/>
            <a:r>
              <a:rPr lang="en-US" dirty="0"/>
              <a:t>More spin = less speed</a:t>
            </a:r>
          </a:p>
          <a:p>
            <a:pPr lvl="0"/>
            <a:endParaRPr lang="en-US" dirty="0"/>
          </a:p>
          <a:p>
            <a:r>
              <a:rPr lang="en-US" dirty="0"/>
              <a:t>Surprising Applications of the Magnus Effect video - </a:t>
            </a:r>
            <a:r>
              <a:rPr lang="en-US" u="sng" dirty="0">
                <a:hlinkClick r:id="rId2"/>
              </a:rPr>
              <a:t>https://www.youtube.com/watch?v=2OSrvzNW9FE&amp;list=PLf_5SaJu-WJRlXEvKWG7N-f4P0oI0Z5Ld&amp;index=7</a:t>
            </a:r>
            <a:endParaRPr lang="en-US" dirty="0"/>
          </a:p>
        </p:txBody>
      </p:sp>
    </p:spTree>
    <p:extLst>
      <p:ext uri="{BB962C8B-B14F-4D97-AF65-F5344CB8AC3E}">
        <p14:creationId xmlns:p14="http://schemas.microsoft.com/office/powerpoint/2010/main" val="288440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0069A-0851-4B43-A77B-F95163614E5E}"/>
              </a:ext>
            </a:extLst>
          </p:cNvPr>
          <p:cNvSpPr>
            <a:spLocks noGrp="1"/>
          </p:cNvSpPr>
          <p:nvPr>
            <p:ph type="title"/>
          </p:nvPr>
        </p:nvSpPr>
        <p:spPr/>
        <p:txBody>
          <a:bodyPr/>
          <a:lstStyle/>
          <a:p>
            <a:pPr algn="ctr"/>
            <a:r>
              <a:rPr lang="en-US" b="1" dirty="0"/>
              <a:t>Optimal Projection 1</a:t>
            </a:r>
          </a:p>
        </p:txBody>
      </p:sp>
      <p:graphicFrame>
        <p:nvGraphicFramePr>
          <p:cNvPr id="7" name="Content Placeholder 6">
            <a:extLst>
              <a:ext uri="{FF2B5EF4-FFF2-40B4-BE49-F238E27FC236}">
                <a16:creationId xmlns:a16="http://schemas.microsoft.com/office/drawing/2014/main" id="{53C78BC7-1226-459F-8F6A-569018C1519D}"/>
              </a:ext>
            </a:extLst>
          </p:cNvPr>
          <p:cNvGraphicFramePr>
            <a:graphicFrameLocks noGrp="1"/>
          </p:cNvGraphicFramePr>
          <p:nvPr>
            <p:ph idx="1"/>
            <p:extLst>
              <p:ext uri="{D42A27DB-BD31-4B8C-83A1-F6EECF244321}">
                <p14:modId xmlns:p14="http://schemas.microsoft.com/office/powerpoint/2010/main" val="1544417739"/>
              </p:ext>
            </p:extLst>
          </p:nvPr>
        </p:nvGraphicFramePr>
        <p:xfrm>
          <a:off x="838200" y="1692453"/>
          <a:ext cx="10515600" cy="45720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938433776"/>
                    </a:ext>
                  </a:extLst>
                </a:gridCol>
                <a:gridCol w="2628900">
                  <a:extLst>
                    <a:ext uri="{9D8B030D-6E8A-4147-A177-3AD203B41FA5}">
                      <a16:colId xmlns:a16="http://schemas.microsoft.com/office/drawing/2014/main" val="2377882446"/>
                    </a:ext>
                  </a:extLst>
                </a:gridCol>
                <a:gridCol w="2628900">
                  <a:extLst>
                    <a:ext uri="{9D8B030D-6E8A-4147-A177-3AD203B41FA5}">
                      <a16:colId xmlns:a16="http://schemas.microsoft.com/office/drawing/2014/main" val="3964582811"/>
                    </a:ext>
                  </a:extLst>
                </a:gridCol>
                <a:gridCol w="2628900">
                  <a:extLst>
                    <a:ext uri="{9D8B030D-6E8A-4147-A177-3AD203B41FA5}">
                      <a16:colId xmlns:a16="http://schemas.microsoft.com/office/drawing/2014/main" val="2032169618"/>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will be throwing an object (i.e., a baseball) from different release angles and recording the flight time and distance. </a:t>
                      </a:r>
                    </a:p>
                  </a:txBody>
                  <a:tcPr anchor="ctr"/>
                </a:tc>
                <a:tc hMerge="1">
                  <a:txBody>
                    <a:bodyPr/>
                    <a:lstStyle/>
                    <a:p>
                      <a:endParaRPr lang="en-US" dirty="0"/>
                    </a:p>
                  </a:txBody>
                  <a:tcPr/>
                </a:tc>
                <a:tc>
                  <a:txBody>
                    <a:bodyPr/>
                    <a:lstStyle/>
                    <a:p>
                      <a:pPr algn="ctr"/>
                      <a:r>
                        <a:rPr lang="en-US" dirty="0"/>
                        <a:t>Flight Time</a:t>
                      </a:r>
                    </a:p>
                  </a:txBody>
                  <a:tcPr anchor="ctr"/>
                </a:tc>
                <a:tc>
                  <a:txBody>
                    <a:bodyPr/>
                    <a:lstStyle/>
                    <a:p>
                      <a:pPr algn="ctr"/>
                      <a:r>
                        <a:rPr lang="en-US" dirty="0"/>
                        <a:t>Distance</a:t>
                      </a:r>
                    </a:p>
                  </a:txBody>
                  <a:tcPr anchor="ctr"/>
                </a:tc>
                <a:extLst>
                  <a:ext uri="{0D108BD9-81ED-4DB2-BD59-A6C34878D82A}">
                    <a16:rowId xmlns:a16="http://schemas.microsoft.com/office/drawing/2014/main" val="3299527219"/>
                  </a:ext>
                </a:extLst>
              </a:tr>
              <a:tr h="370840">
                <a:tc>
                  <a:txBody>
                    <a:bodyPr/>
                    <a:lstStyle/>
                    <a:p>
                      <a:pPr algn="ctr"/>
                      <a:r>
                        <a:rPr lang="en-US" dirty="0"/>
                        <a:t>High angle of release</a:t>
                      </a:r>
                    </a:p>
                  </a:txBody>
                  <a:tcPr anchor="ctr"/>
                </a:tc>
                <a:tc>
                  <a:txBody>
                    <a:bodyPr/>
                    <a:lstStyle/>
                    <a:p>
                      <a:endParaRPr lang="en-US" dirty="0"/>
                    </a:p>
                  </a:txBody>
                  <a:tcPr/>
                </a:tc>
                <a:tc>
                  <a:txBody>
                    <a:bodyPr/>
                    <a:lstStyle/>
                    <a:p>
                      <a:endParaRPr lang="en-US"/>
                    </a:p>
                  </a:txBody>
                  <a:tcPr/>
                </a:tc>
                <a:tc>
                  <a:txBody>
                    <a:bodyPr/>
                    <a:lstStyle/>
                    <a:p>
                      <a:endParaRPr lang="en-US" dirty="0"/>
                    </a:p>
                    <a:p>
                      <a:endParaRPr lang="en-US" dirty="0"/>
                    </a:p>
                    <a:p>
                      <a:endParaRPr lang="en-US" dirty="0"/>
                    </a:p>
                  </a:txBody>
                  <a:tcPr/>
                </a:tc>
                <a:extLst>
                  <a:ext uri="{0D108BD9-81ED-4DB2-BD59-A6C34878D82A}">
                    <a16:rowId xmlns:a16="http://schemas.microsoft.com/office/drawing/2014/main" val="2420381211"/>
                  </a:ext>
                </a:extLst>
              </a:tr>
              <a:tr h="370840">
                <a:tc>
                  <a:txBody>
                    <a:bodyPr/>
                    <a:lstStyle/>
                    <a:p>
                      <a:pPr algn="ctr"/>
                      <a:r>
                        <a:rPr lang="en-US" dirty="0"/>
                        <a:t>Moderate angle of release</a:t>
                      </a:r>
                    </a:p>
                  </a:txBody>
                  <a:tcPr anchor="ctr"/>
                </a:tc>
                <a:tc>
                  <a:txBody>
                    <a:bodyPr/>
                    <a:lstStyle/>
                    <a:p>
                      <a:endParaRPr lang="en-US" dirty="0"/>
                    </a:p>
                  </a:txBody>
                  <a:tcPr/>
                </a:tc>
                <a:tc>
                  <a:txBody>
                    <a:bodyPr/>
                    <a:lstStyle/>
                    <a:p>
                      <a:endParaRPr lang="en-US" dirty="0"/>
                    </a:p>
                  </a:txBody>
                  <a:tcPr/>
                </a:tc>
                <a:tc>
                  <a:txBody>
                    <a:bodyPr/>
                    <a:lstStyle/>
                    <a:p>
                      <a:endParaRPr lang="en-US" dirty="0"/>
                    </a:p>
                    <a:p>
                      <a:endParaRPr lang="en-US" dirty="0"/>
                    </a:p>
                    <a:p>
                      <a:endParaRPr lang="en-US" dirty="0"/>
                    </a:p>
                  </a:txBody>
                  <a:tcPr/>
                </a:tc>
                <a:extLst>
                  <a:ext uri="{0D108BD9-81ED-4DB2-BD59-A6C34878D82A}">
                    <a16:rowId xmlns:a16="http://schemas.microsoft.com/office/drawing/2014/main" val="726467052"/>
                  </a:ext>
                </a:extLst>
              </a:tr>
              <a:tr h="370840">
                <a:tc>
                  <a:txBody>
                    <a:bodyPr/>
                    <a:lstStyle/>
                    <a:p>
                      <a:pPr algn="ctr"/>
                      <a:r>
                        <a:rPr lang="en-US" dirty="0"/>
                        <a:t>Low angle of release</a:t>
                      </a:r>
                    </a:p>
                  </a:txBody>
                  <a:tcPr anchor="ctr"/>
                </a:tc>
                <a:tc>
                  <a:txBody>
                    <a:bodyPr/>
                    <a:lstStyle/>
                    <a:p>
                      <a:endParaRPr lang="en-US" dirty="0"/>
                    </a:p>
                  </a:txBody>
                  <a:tcPr/>
                </a:tc>
                <a:tc>
                  <a:txBody>
                    <a:bodyPr/>
                    <a:lstStyle/>
                    <a:p>
                      <a:endParaRPr lang="en-US" dirty="0"/>
                    </a:p>
                  </a:txBody>
                  <a:tcPr/>
                </a:tc>
                <a:tc>
                  <a:txBody>
                    <a:bodyPr/>
                    <a:lstStyle/>
                    <a:p>
                      <a:endParaRPr lang="en-US" dirty="0"/>
                    </a:p>
                    <a:p>
                      <a:endParaRPr lang="en-US" dirty="0"/>
                    </a:p>
                    <a:p>
                      <a:endParaRPr lang="en-US" dirty="0"/>
                    </a:p>
                  </a:txBody>
                  <a:tcPr/>
                </a:tc>
                <a:extLst>
                  <a:ext uri="{0D108BD9-81ED-4DB2-BD59-A6C34878D82A}">
                    <a16:rowId xmlns:a16="http://schemas.microsoft.com/office/drawing/2014/main" val="3225865366"/>
                  </a:ext>
                </a:extLst>
              </a:tr>
              <a:tr h="370840">
                <a:tc gridSpan="4">
                  <a:txBody>
                    <a:bodyPr/>
                    <a:lstStyle/>
                    <a:p>
                      <a:r>
                        <a:rPr lang="en-US" b="0" dirty="0">
                          <a:latin typeface="Times New Roman" panose="02020603050405020304" pitchFamily="18" charset="0"/>
                          <a:ea typeface="Calibri" panose="020F0502020204030204" pitchFamily="34" charset="0"/>
                        </a:rPr>
                        <a:t>Low angle of release = Faster but less distance (</a:t>
                      </a:r>
                      <a:r>
                        <a:rPr lang="en-US" b="0" dirty="0" err="1">
                          <a:latin typeface="Times New Roman" panose="02020603050405020304" pitchFamily="18" charset="0"/>
                          <a:ea typeface="Calibri" panose="020F0502020204030204" pitchFamily="34" charset="0"/>
                        </a:rPr>
                        <a:t>ie</a:t>
                      </a:r>
                      <a:r>
                        <a:rPr lang="en-US" b="0" dirty="0">
                          <a:latin typeface="Times New Roman" panose="02020603050405020304" pitchFamily="18" charset="0"/>
                          <a:ea typeface="Calibri" panose="020F0502020204030204" pitchFamily="34" charset="0"/>
                        </a:rPr>
                        <a:t>. baseball throw from the infield to home plate)</a:t>
                      </a:r>
                    </a:p>
                    <a:p>
                      <a:endParaRPr lang="en-US" b="0" dirty="0">
                        <a:latin typeface="Times New Roman" panose="02020603050405020304" pitchFamily="18" charset="0"/>
                        <a:ea typeface="Calibri" panose="020F0502020204030204" pitchFamily="34" charset="0"/>
                      </a:endParaRPr>
                    </a:p>
                    <a:p>
                      <a:r>
                        <a:rPr lang="en-US" b="0" dirty="0">
                          <a:latin typeface="Times New Roman" panose="02020603050405020304" pitchFamily="18" charset="0"/>
                          <a:ea typeface="Calibri" panose="020F0502020204030204" pitchFamily="34" charset="0"/>
                        </a:rPr>
                        <a:t>High angle of release </a:t>
                      </a:r>
                      <a:r>
                        <a:rPr lang="en-US" dirty="0">
                          <a:latin typeface="Times New Roman" panose="02020603050405020304" pitchFamily="18" charset="0"/>
                          <a:ea typeface="Calibri" panose="020F0502020204030204" pitchFamily="34" charset="0"/>
                        </a:rPr>
                        <a:t>= More distance but longer flight time (</a:t>
                      </a:r>
                      <a:r>
                        <a:rPr lang="en-US" dirty="0" err="1">
                          <a:latin typeface="Times New Roman" panose="02020603050405020304" pitchFamily="18" charset="0"/>
                          <a:ea typeface="Calibri" panose="020F0502020204030204" pitchFamily="34" charset="0"/>
                        </a:rPr>
                        <a:t>ie</a:t>
                      </a:r>
                      <a:r>
                        <a:rPr lang="en-US" dirty="0">
                          <a:latin typeface="Times New Roman" panose="02020603050405020304" pitchFamily="18" charset="0"/>
                          <a:ea typeface="Calibri" panose="020F0502020204030204" pitchFamily="34" charset="0"/>
                        </a:rPr>
                        <a:t>. baseball throw from the outfield to home plate)</a:t>
                      </a: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24351773"/>
                  </a:ext>
                </a:extLst>
              </a:tr>
            </a:tbl>
          </a:graphicData>
        </a:graphic>
      </p:graphicFrame>
      <p:sp>
        <p:nvSpPr>
          <p:cNvPr id="8" name="Arrow: Right 7">
            <a:extLst>
              <a:ext uri="{FF2B5EF4-FFF2-40B4-BE49-F238E27FC236}">
                <a16:creationId xmlns:a16="http://schemas.microsoft.com/office/drawing/2014/main" id="{31BE78E5-76D3-4889-8374-D32464F4C7DE}"/>
              </a:ext>
            </a:extLst>
          </p:cNvPr>
          <p:cNvSpPr/>
          <p:nvPr/>
        </p:nvSpPr>
        <p:spPr>
          <a:xfrm rot="19000410">
            <a:off x="4273849" y="2891161"/>
            <a:ext cx="1190782" cy="2602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1" name="Arrow: Right 10">
            <a:extLst>
              <a:ext uri="{FF2B5EF4-FFF2-40B4-BE49-F238E27FC236}">
                <a16:creationId xmlns:a16="http://schemas.microsoft.com/office/drawing/2014/main" id="{8DF141A3-2E5B-4973-A1B3-6A245A3D4236}"/>
              </a:ext>
            </a:extLst>
          </p:cNvPr>
          <p:cNvSpPr/>
          <p:nvPr/>
        </p:nvSpPr>
        <p:spPr>
          <a:xfrm rot="20044646">
            <a:off x="4203890" y="3883346"/>
            <a:ext cx="1190782" cy="2602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2" name="Arrow: Right 11">
            <a:extLst>
              <a:ext uri="{FF2B5EF4-FFF2-40B4-BE49-F238E27FC236}">
                <a16:creationId xmlns:a16="http://schemas.microsoft.com/office/drawing/2014/main" id="{5C33974C-0495-4BEA-9195-23CFB19090D2}"/>
              </a:ext>
            </a:extLst>
          </p:cNvPr>
          <p:cNvSpPr/>
          <p:nvPr/>
        </p:nvSpPr>
        <p:spPr>
          <a:xfrm rot="21409857">
            <a:off x="4194596" y="4760965"/>
            <a:ext cx="1190782" cy="2602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1795757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374B2-75F3-48CA-B9A3-7654BE25C33B}"/>
              </a:ext>
            </a:extLst>
          </p:cNvPr>
          <p:cNvSpPr>
            <a:spLocks noGrp="1"/>
          </p:cNvSpPr>
          <p:nvPr>
            <p:ph type="title"/>
          </p:nvPr>
        </p:nvSpPr>
        <p:spPr/>
        <p:txBody>
          <a:bodyPr/>
          <a:lstStyle/>
          <a:p>
            <a:pPr algn="ctr"/>
            <a:r>
              <a:rPr lang="en-US" b="1" dirty="0"/>
              <a:t>Spin</a:t>
            </a:r>
            <a:endParaRPr lang="en-US" dirty="0"/>
          </a:p>
        </p:txBody>
      </p:sp>
      <p:sp>
        <p:nvSpPr>
          <p:cNvPr id="3" name="Content Placeholder 2">
            <a:extLst>
              <a:ext uri="{FF2B5EF4-FFF2-40B4-BE49-F238E27FC236}">
                <a16:creationId xmlns:a16="http://schemas.microsoft.com/office/drawing/2014/main" id="{623A8F22-9CDE-466D-8D40-273109E8CE9C}"/>
              </a:ext>
            </a:extLst>
          </p:cNvPr>
          <p:cNvSpPr>
            <a:spLocks noGrp="1"/>
          </p:cNvSpPr>
          <p:nvPr>
            <p:ph idx="1"/>
          </p:nvPr>
        </p:nvSpPr>
        <p:spPr/>
        <p:txBody>
          <a:bodyPr>
            <a:normAutofit lnSpcReduction="10000"/>
          </a:bodyPr>
          <a:lstStyle/>
          <a:p>
            <a:r>
              <a:rPr lang="en-US" b="1" dirty="0"/>
              <a:t>Activity for modifying rebound</a:t>
            </a:r>
            <a:r>
              <a:rPr lang="en-US" dirty="0"/>
              <a:t>: bounce pass a basketball using topspin and sidespin</a:t>
            </a:r>
          </a:p>
          <a:p>
            <a:endParaRPr lang="en-US" dirty="0"/>
          </a:p>
          <a:p>
            <a:r>
              <a:rPr lang="en-US" b="1" dirty="0"/>
              <a:t>Activity for modifying flight path: “</a:t>
            </a:r>
            <a:r>
              <a:rPr lang="en-US" dirty="0"/>
              <a:t>Bending” a soccer shot.</a:t>
            </a:r>
          </a:p>
          <a:p>
            <a:endParaRPr lang="en-US" dirty="0"/>
          </a:p>
          <a:p>
            <a:r>
              <a:rPr lang="en-US" b="1" dirty="0"/>
              <a:t>Activity for modifying flight path</a:t>
            </a:r>
            <a:r>
              <a:rPr lang="en-US" dirty="0"/>
              <a:t>: Volleyball serve (regular, float, and topspin)</a:t>
            </a:r>
          </a:p>
          <a:p>
            <a:endParaRPr lang="en-US" dirty="0"/>
          </a:p>
          <a:p>
            <a:r>
              <a:rPr lang="en-US" b="1" dirty="0"/>
              <a:t>Activity for stabilizing flight</a:t>
            </a:r>
            <a:r>
              <a:rPr lang="en-US" dirty="0"/>
              <a:t>: Frisbee (Turbo put: try pushing only and try pushing and spinning) and football pass (no rotation vs spiral)</a:t>
            </a:r>
          </a:p>
          <a:p>
            <a:endParaRPr lang="en-US" dirty="0"/>
          </a:p>
        </p:txBody>
      </p:sp>
    </p:spTree>
    <p:extLst>
      <p:ext uri="{BB962C8B-B14F-4D97-AF65-F5344CB8AC3E}">
        <p14:creationId xmlns:p14="http://schemas.microsoft.com/office/powerpoint/2010/main" val="2492655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2AB6-894D-47DD-BCC0-2E487A08F06C}"/>
              </a:ext>
            </a:extLst>
          </p:cNvPr>
          <p:cNvSpPr>
            <a:spLocks noGrp="1"/>
          </p:cNvSpPr>
          <p:nvPr>
            <p:ph type="title"/>
          </p:nvPr>
        </p:nvSpPr>
        <p:spPr/>
        <p:txBody>
          <a:bodyPr/>
          <a:lstStyle/>
          <a:p>
            <a:pPr algn="ctr"/>
            <a:r>
              <a:rPr lang="en-US" b="1" dirty="0"/>
              <a:t>Optimal Projection 2</a:t>
            </a:r>
            <a:endParaRPr lang="en-US" dirty="0"/>
          </a:p>
        </p:txBody>
      </p:sp>
      <p:sp>
        <p:nvSpPr>
          <p:cNvPr id="3" name="Content Placeholder 2">
            <a:extLst>
              <a:ext uri="{FF2B5EF4-FFF2-40B4-BE49-F238E27FC236}">
                <a16:creationId xmlns:a16="http://schemas.microsoft.com/office/drawing/2014/main" id="{2ED1BB24-24B0-4FA4-A524-29AB5573B61F}"/>
              </a:ext>
            </a:extLst>
          </p:cNvPr>
          <p:cNvSpPr>
            <a:spLocks noGrp="1"/>
          </p:cNvSpPr>
          <p:nvPr>
            <p:ph idx="1"/>
          </p:nvPr>
        </p:nvSpPr>
        <p:spPr>
          <a:xfrm>
            <a:off x="838200" y="1825625"/>
            <a:ext cx="10515600" cy="4351338"/>
          </a:xfrm>
        </p:spPr>
        <p:txBody>
          <a:bodyPr>
            <a:normAutofit fontScale="92500" lnSpcReduction="10000"/>
          </a:bodyPr>
          <a:lstStyle/>
          <a:p>
            <a:pPr lvl="0"/>
            <a:r>
              <a:rPr lang="en-US" sz="2000" dirty="0"/>
              <a:t>You will “put” the “shot” using 3 different release angles.</a:t>
            </a:r>
          </a:p>
          <a:p>
            <a:pPr lvl="0"/>
            <a:r>
              <a:rPr lang="en-US" sz="2000" dirty="0"/>
              <a:t>Rest between attempts.</a:t>
            </a:r>
          </a:p>
          <a:p>
            <a:pPr lvl="0"/>
            <a:r>
              <a:rPr lang="en-US" sz="2000" dirty="0"/>
              <a:t>Use the movement analysis app to verify each attempt’s angle. </a:t>
            </a:r>
          </a:p>
          <a:p>
            <a:pPr lvl="0"/>
            <a:r>
              <a:rPr lang="en-US" sz="2000" dirty="0"/>
              <a:t>For each successful attempt (correct angle), record the distance.</a:t>
            </a:r>
          </a:p>
          <a:p>
            <a:r>
              <a:rPr lang="en-US" sz="2000" dirty="0"/>
              <a:t>Which attempt traveled the furthest?</a:t>
            </a:r>
          </a:p>
          <a:p>
            <a:pPr lvl="0"/>
            <a:endParaRPr lang="en-US" sz="2000" dirty="0"/>
          </a:p>
          <a:p>
            <a:pPr lvl="0"/>
            <a:endParaRPr lang="en-US" sz="2000" dirty="0"/>
          </a:p>
          <a:p>
            <a:pPr lvl="0"/>
            <a:r>
              <a:rPr lang="en-US" sz="2000" dirty="0"/>
              <a:t>Modifications</a:t>
            </a:r>
          </a:p>
          <a:p>
            <a:pPr lvl="1"/>
            <a:r>
              <a:rPr lang="en-US" sz="2000" dirty="0"/>
              <a:t>Have landing targets of differing heights. How does this affect the </a:t>
            </a:r>
            <a:r>
              <a:rPr lang="en-US" dirty="0"/>
              <a:t>distance </a:t>
            </a:r>
          </a:p>
          <a:p>
            <a:pPr marL="690563" lvl="1" indent="0">
              <a:buNone/>
            </a:pPr>
            <a:r>
              <a:rPr lang="en-US" dirty="0"/>
              <a:t>of the throw?</a:t>
            </a:r>
          </a:p>
          <a:p>
            <a:endParaRPr lang="en-US" sz="2000" dirty="0"/>
          </a:p>
          <a:p>
            <a:r>
              <a:rPr lang="en-US" sz="2000" dirty="0"/>
              <a:t>Resource: </a:t>
            </a:r>
            <a:r>
              <a:rPr lang="en-US" sz="2000" u="sng" dirty="0">
                <a:hlinkClick r:id="rId2"/>
              </a:rPr>
              <a:t>https://www.youtube.com/watch?v=tujhe7sc7SQ</a:t>
            </a:r>
            <a:endParaRPr lang="en-US" sz="2000" dirty="0"/>
          </a:p>
        </p:txBody>
      </p:sp>
      <p:pic>
        <p:nvPicPr>
          <p:cNvPr id="5" name="Picture 4">
            <a:extLst>
              <a:ext uri="{FF2B5EF4-FFF2-40B4-BE49-F238E27FC236}">
                <a16:creationId xmlns:a16="http://schemas.microsoft.com/office/drawing/2014/main" id="{92BAD9BA-D39E-4BEE-B97B-58091061D5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7092" y="1700912"/>
            <a:ext cx="1729884" cy="1188720"/>
          </a:xfrm>
          <a:prstGeom prst="rect">
            <a:avLst/>
          </a:prstGeom>
        </p:spPr>
      </p:pic>
      <p:pic>
        <p:nvPicPr>
          <p:cNvPr id="7" name="Picture 6">
            <a:extLst>
              <a:ext uri="{FF2B5EF4-FFF2-40B4-BE49-F238E27FC236}">
                <a16:creationId xmlns:a16="http://schemas.microsoft.com/office/drawing/2014/main" id="{526AD5FD-916D-435A-9104-D70D0CFC5E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0460" y="3091649"/>
            <a:ext cx="1343147" cy="1188720"/>
          </a:xfrm>
          <a:prstGeom prst="rect">
            <a:avLst/>
          </a:prstGeom>
        </p:spPr>
      </p:pic>
      <p:pic>
        <p:nvPicPr>
          <p:cNvPr id="9" name="Picture 8">
            <a:extLst>
              <a:ext uri="{FF2B5EF4-FFF2-40B4-BE49-F238E27FC236}">
                <a16:creationId xmlns:a16="http://schemas.microsoft.com/office/drawing/2014/main" id="{58B343F9-37B9-44B4-A788-12A609C65C3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52489" y="4735892"/>
            <a:ext cx="1301118" cy="1188720"/>
          </a:xfrm>
          <a:prstGeom prst="rect">
            <a:avLst/>
          </a:prstGeom>
        </p:spPr>
      </p:pic>
    </p:spTree>
    <p:extLst>
      <p:ext uri="{BB962C8B-B14F-4D97-AF65-F5344CB8AC3E}">
        <p14:creationId xmlns:p14="http://schemas.microsoft.com/office/powerpoint/2010/main" val="369373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2AB6-894D-47DD-BCC0-2E487A08F06C}"/>
              </a:ext>
            </a:extLst>
          </p:cNvPr>
          <p:cNvSpPr>
            <a:spLocks noGrp="1"/>
          </p:cNvSpPr>
          <p:nvPr>
            <p:ph type="title"/>
          </p:nvPr>
        </p:nvSpPr>
        <p:spPr/>
        <p:txBody>
          <a:bodyPr/>
          <a:lstStyle/>
          <a:p>
            <a:pPr algn="ctr"/>
            <a:r>
              <a:rPr lang="en-US" b="1" dirty="0"/>
              <a:t>Optimal Projection 3</a:t>
            </a:r>
            <a:endParaRPr lang="en-US" dirty="0"/>
          </a:p>
        </p:txBody>
      </p:sp>
      <p:sp>
        <p:nvSpPr>
          <p:cNvPr id="3" name="Content Placeholder 2">
            <a:extLst>
              <a:ext uri="{FF2B5EF4-FFF2-40B4-BE49-F238E27FC236}">
                <a16:creationId xmlns:a16="http://schemas.microsoft.com/office/drawing/2014/main" id="{2ED1BB24-24B0-4FA4-A524-29AB5573B61F}"/>
              </a:ext>
            </a:extLst>
          </p:cNvPr>
          <p:cNvSpPr>
            <a:spLocks noGrp="1"/>
          </p:cNvSpPr>
          <p:nvPr>
            <p:ph idx="1"/>
          </p:nvPr>
        </p:nvSpPr>
        <p:spPr>
          <a:xfrm>
            <a:off x="838200" y="1825625"/>
            <a:ext cx="10515600" cy="4351338"/>
          </a:xfrm>
        </p:spPr>
        <p:txBody>
          <a:bodyPr>
            <a:normAutofit/>
          </a:bodyPr>
          <a:lstStyle/>
          <a:p>
            <a:pPr lvl="0"/>
            <a:r>
              <a:rPr lang="en-US" sz="2000" dirty="0"/>
              <a:t>You will punt the football (or soccer ball) using 3 different release angles.</a:t>
            </a:r>
          </a:p>
          <a:p>
            <a:pPr lvl="0"/>
            <a:r>
              <a:rPr lang="en-US" sz="2000" dirty="0"/>
              <a:t>Rest between attempts.</a:t>
            </a:r>
          </a:p>
          <a:p>
            <a:pPr lvl="0"/>
            <a:r>
              <a:rPr lang="en-US" sz="2000" dirty="0"/>
              <a:t>Use the movement analysis app to verify each attempt’s angle. </a:t>
            </a:r>
          </a:p>
          <a:p>
            <a:pPr lvl="0"/>
            <a:r>
              <a:rPr lang="en-US" sz="2000" dirty="0"/>
              <a:t>For each successful attempt (correct angle), record the distance and time.</a:t>
            </a:r>
          </a:p>
          <a:p>
            <a:endParaRPr lang="en-US" sz="2000" dirty="0"/>
          </a:p>
          <a:p>
            <a:endParaRPr lang="en-US" sz="2000" dirty="0"/>
          </a:p>
          <a:p>
            <a:r>
              <a:rPr lang="en-US" sz="2000" dirty="0"/>
              <a:t>Which attempt traveled the furthest?</a:t>
            </a:r>
          </a:p>
          <a:p>
            <a:pPr lvl="0"/>
            <a:r>
              <a:rPr lang="en-US" sz="2000" dirty="0"/>
              <a:t>Which had the most hang time?</a:t>
            </a:r>
          </a:p>
          <a:p>
            <a:pPr lvl="0"/>
            <a:endParaRPr lang="en-US" sz="2000" dirty="0"/>
          </a:p>
        </p:txBody>
      </p:sp>
      <p:pic>
        <p:nvPicPr>
          <p:cNvPr id="5" name="Picture 4">
            <a:extLst>
              <a:ext uri="{FF2B5EF4-FFF2-40B4-BE49-F238E27FC236}">
                <a16:creationId xmlns:a16="http://schemas.microsoft.com/office/drawing/2014/main" id="{92BAD9BA-D39E-4BEE-B97B-58091061D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7092" y="1700912"/>
            <a:ext cx="1729884" cy="1188720"/>
          </a:xfrm>
          <a:prstGeom prst="rect">
            <a:avLst/>
          </a:prstGeom>
        </p:spPr>
      </p:pic>
      <p:pic>
        <p:nvPicPr>
          <p:cNvPr id="7" name="Picture 6">
            <a:extLst>
              <a:ext uri="{FF2B5EF4-FFF2-40B4-BE49-F238E27FC236}">
                <a16:creationId xmlns:a16="http://schemas.microsoft.com/office/drawing/2014/main" id="{526AD5FD-916D-435A-9104-D70D0CFC5E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0460" y="3091649"/>
            <a:ext cx="1343147" cy="1188720"/>
          </a:xfrm>
          <a:prstGeom prst="rect">
            <a:avLst/>
          </a:prstGeom>
        </p:spPr>
      </p:pic>
      <p:pic>
        <p:nvPicPr>
          <p:cNvPr id="9" name="Picture 8">
            <a:extLst>
              <a:ext uri="{FF2B5EF4-FFF2-40B4-BE49-F238E27FC236}">
                <a16:creationId xmlns:a16="http://schemas.microsoft.com/office/drawing/2014/main" id="{58B343F9-37B9-44B4-A788-12A609C65C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2489" y="4735892"/>
            <a:ext cx="1301118" cy="1188720"/>
          </a:xfrm>
          <a:prstGeom prst="rect">
            <a:avLst/>
          </a:prstGeom>
        </p:spPr>
      </p:pic>
    </p:spTree>
    <p:extLst>
      <p:ext uri="{BB962C8B-B14F-4D97-AF65-F5344CB8AC3E}">
        <p14:creationId xmlns:p14="http://schemas.microsoft.com/office/powerpoint/2010/main" val="2708608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7949-E960-41CC-BC74-E116DF026248}"/>
              </a:ext>
            </a:extLst>
          </p:cNvPr>
          <p:cNvSpPr>
            <a:spLocks noGrp="1"/>
          </p:cNvSpPr>
          <p:nvPr>
            <p:ph type="title"/>
          </p:nvPr>
        </p:nvSpPr>
        <p:spPr/>
        <p:txBody>
          <a:bodyPr/>
          <a:lstStyle/>
          <a:p>
            <a:pPr algn="ctr"/>
            <a:r>
              <a:rPr lang="en-US" b="1" dirty="0"/>
              <a:t>Resistance to Angular Motion</a:t>
            </a:r>
            <a:endParaRPr lang="en-US" dirty="0"/>
          </a:p>
        </p:txBody>
      </p:sp>
      <p:sp>
        <p:nvSpPr>
          <p:cNvPr id="3" name="Content Placeholder 2">
            <a:extLst>
              <a:ext uri="{FF2B5EF4-FFF2-40B4-BE49-F238E27FC236}">
                <a16:creationId xmlns:a16="http://schemas.microsoft.com/office/drawing/2014/main" id="{1A205947-61EA-451B-9FFE-142D31691174}"/>
              </a:ext>
            </a:extLst>
          </p:cNvPr>
          <p:cNvSpPr>
            <a:spLocks noGrp="1"/>
          </p:cNvSpPr>
          <p:nvPr>
            <p:ph idx="1"/>
          </p:nvPr>
        </p:nvSpPr>
        <p:spPr/>
        <p:txBody>
          <a:bodyPr/>
          <a:lstStyle/>
          <a:p>
            <a:pPr lvl="0"/>
            <a:r>
              <a:rPr lang="en-US" dirty="0"/>
              <a:t>The further the horizontal distance the weight is from the joint that is rotating, the greater the muscular</a:t>
            </a:r>
            <a:r>
              <a:rPr lang="en-US" dirty="0">
                <a:solidFill>
                  <a:srgbClr val="FF0000"/>
                </a:solidFill>
              </a:rPr>
              <a:t> </a:t>
            </a:r>
            <a:r>
              <a:rPr lang="en-US" dirty="0"/>
              <a:t>force required to lift the weight.</a:t>
            </a:r>
          </a:p>
          <a:p>
            <a:pPr lvl="0"/>
            <a:endParaRPr lang="en-US" dirty="0"/>
          </a:p>
          <a:p>
            <a:r>
              <a:rPr lang="en-US" dirty="0"/>
              <a:t>How much mass and how it is distributed affects resistance to angular velocity (how?)</a:t>
            </a:r>
          </a:p>
        </p:txBody>
      </p:sp>
    </p:spTree>
    <p:extLst>
      <p:ext uri="{BB962C8B-B14F-4D97-AF65-F5344CB8AC3E}">
        <p14:creationId xmlns:p14="http://schemas.microsoft.com/office/powerpoint/2010/main" val="143166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1768-F2AC-47E2-9C8C-88F01A491770}"/>
              </a:ext>
            </a:extLst>
          </p:cNvPr>
          <p:cNvSpPr>
            <a:spLocks noGrp="1"/>
          </p:cNvSpPr>
          <p:nvPr>
            <p:ph type="title"/>
          </p:nvPr>
        </p:nvSpPr>
        <p:spPr/>
        <p:txBody>
          <a:bodyPr/>
          <a:lstStyle/>
          <a:p>
            <a:pPr algn="ctr"/>
            <a:r>
              <a:rPr lang="en-US" b="1" dirty="0"/>
              <a:t>Resistance to Angular Motion 1</a:t>
            </a:r>
            <a:endParaRPr lang="en-US" dirty="0"/>
          </a:p>
        </p:txBody>
      </p:sp>
      <p:graphicFrame>
        <p:nvGraphicFramePr>
          <p:cNvPr id="5" name="Content Placeholder 6">
            <a:extLst>
              <a:ext uri="{FF2B5EF4-FFF2-40B4-BE49-F238E27FC236}">
                <a16:creationId xmlns:a16="http://schemas.microsoft.com/office/drawing/2014/main" id="{5966CD35-CC2D-4623-832B-73C5844DFEC4}"/>
              </a:ext>
            </a:extLst>
          </p:cNvPr>
          <p:cNvGraphicFramePr>
            <a:graphicFrameLocks noGrp="1"/>
          </p:cNvGraphicFramePr>
          <p:nvPr>
            <p:ph idx="1"/>
            <p:extLst>
              <p:ext uri="{D42A27DB-BD31-4B8C-83A1-F6EECF244321}">
                <p14:modId xmlns:p14="http://schemas.microsoft.com/office/powerpoint/2010/main" val="809729871"/>
              </p:ext>
            </p:extLst>
          </p:nvPr>
        </p:nvGraphicFramePr>
        <p:xfrm>
          <a:off x="838200" y="1825625"/>
          <a:ext cx="10515600" cy="4846320"/>
        </p:xfrm>
        <a:graphic>
          <a:graphicData uri="http://schemas.openxmlformats.org/drawingml/2006/table">
            <a:tbl>
              <a:tblPr firstRow="1" bandRow="1">
                <a:tableStyleId>{69012ECD-51FC-41F1-AA8D-1B2483CD663E}</a:tableStyleId>
              </a:tblPr>
              <a:tblGrid>
                <a:gridCol w="3505200">
                  <a:extLst>
                    <a:ext uri="{9D8B030D-6E8A-4147-A177-3AD203B41FA5}">
                      <a16:colId xmlns:a16="http://schemas.microsoft.com/office/drawing/2014/main" val="3676358589"/>
                    </a:ext>
                  </a:extLst>
                </a:gridCol>
                <a:gridCol w="3505200">
                  <a:extLst>
                    <a:ext uri="{9D8B030D-6E8A-4147-A177-3AD203B41FA5}">
                      <a16:colId xmlns:a16="http://schemas.microsoft.com/office/drawing/2014/main" val="2734105693"/>
                    </a:ext>
                  </a:extLst>
                </a:gridCol>
                <a:gridCol w="3505200">
                  <a:extLst>
                    <a:ext uri="{9D8B030D-6E8A-4147-A177-3AD203B41FA5}">
                      <a16:colId xmlns:a16="http://schemas.microsoft.com/office/drawing/2014/main" val="1959897514"/>
                    </a:ext>
                  </a:extLst>
                </a:gridCol>
              </a:tblGrid>
              <a:tr h="370840">
                <a:tc gridSpan="3">
                  <a:txBody>
                    <a:bodyPr/>
                    <a:lstStyle/>
                    <a:p>
                      <a:pPr algn="ctr"/>
                      <a:r>
                        <a:rPr lang="en-US" sz="2400" b="1" kern="1200" dirty="0">
                          <a:solidFill>
                            <a:schemeClr val="bg1"/>
                          </a:solidFill>
                          <a:effectLst/>
                          <a:latin typeface="+mn-lt"/>
                          <a:ea typeface="+mn-ea"/>
                          <a:cs typeface="+mn-cs"/>
                        </a:rPr>
                        <a:t>Perform lateral side raises using a light weight with the following positions:</a:t>
                      </a:r>
                      <a:endParaRPr lang="en-US" sz="24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180674825"/>
                  </a:ext>
                </a:extLst>
              </a:tr>
              <a:tr h="0">
                <a:tc>
                  <a:txBody>
                    <a:bodyPr/>
                    <a:lstStyle/>
                    <a:p>
                      <a:pPr algn="ctr"/>
                      <a:endParaRPr lang="en-US" sz="1800" b="1" kern="1200" dirty="0">
                        <a:effectLst/>
                      </a:endParaRPr>
                    </a:p>
                    <a:p>
                      <a:pPr algn="ctr"/>
                      <a:r>
                        <a:rPr lang="en-US" sz="1800" b="1" kern="1200" dirty="0">
                          <a:effectLst/>
                        </a:rPr>
                        <a:t>Arms Almost Fully Extended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(approx. 165 degrees)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Arms Slightly Bent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(approx. 120 degrees)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Arms Moderately Bent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effectLst/>
                        </a:rPr>
                        <a:t>(approx. 90 degrees)</a:t>
                      </a:r>
                    </a:p>
                  </a:txBody>
                  <a:tcPr/>
                </a:tc>
                <a:extLst>
                  <a:ext uri="{0D108BD9-81ED-4DB2-BD59-A6C34878D82A}">
                    <a16:rowId xmlns:a16="http://schemas.microsoft.com/office/drawing/2014/main" val="1933381872"/>
                  </a:ext>
                </a:extLst>
              </a:tr>
              <a:tr h="370840">
                <a:tc>
                  <a:txBody>
                    <a:bodyPr/>
                    <a:lstStyle/>
                    <a:p>
                      <a:pPr algn="ctr"/>
                      <a:endParaRPr lang="en-US" dirty="0"/>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346491303"/>
                  </a:ext>
                </a:extLst>
              </a:tr>
              <a:tr h="370840">
                <a:tc gridSpan="3">
                  <a:txBody>
                    <a:bodyPr/>
                    <a:lstStyle/>
                    <a:p>
                      <a:pPr lvl="0"/>
                      <a:r>
                        <a:rPr lang="en-US" sz="1800" b="1" kern="1200" dirty="0">
                          <a:solidFill>
                            <a:schemeClr val="tx1"/>
                          </a:solidFill>
                          <a:effectLst/>
                          <a:latin typeface="+mn-lt"/>
                          <a:ea typeface="+mn-ea"/>
                          <a:cs typeface="+mn-cs"/>
                        </a:rPr>
                        <a:t>Which position did the weight feel the lightest?</a:t>
                      </a:r>
                    </a:p>
                    <a:p>
                      <a:r>
                        <a:rPr lang="en-US" sz="1800" kern="1200" dirty="0">
                          <a:solidFill>
                            <a:schemeClr val="tx1"/>
                          </a:solidFill>
                          <a:effectLst/>
                          <a:latin typeface="+mn-lt"/>
                          <a:ea typeface="+mn-ea"/>
                          <a:cs typeface="+mn-cs"/>
                        </a:rPr>
                        <a:t> (Position 3 should feel the easiest because the weight being lifted is closer to the joint)</a:t>
                      </a:r>
                    </a:p>
                    <a:p>
                      <a:pPr lvl="0"/>
                      <a:endParaRPr lang="en-US" sz="1800" b="1" kern="1200" dirty="0">
                        <a:solidFill>
                          <a:schemeClr val="tx1"/>
                        </a:solidFill>
                        <a:effectLst/>
                        <a:latin typeface="+mn-lt"/>
                        <a:ea typeface="+mn-ea"/>
                        <a:cs typeface="+mn-cs"/>
                      </a:endParaRPr>
                    </a:p>
                    <a:p>
                      <a:pPr lvl="0"/>
                      <a:r>
                        <a:rPr lang="en-US" sz="1800" b="1" kern="1200" dirty="0">
                          <a:solidFill>
                            <a:schemeClr val="tx1"/>
                          </a:solidFill>
                          <a:effectLst/>
                          <a:latin typeface="+mn-lt"/>
                          <a:ea typeface="+mn-ea"/>
                          <a:cs typeface="+mn-cs"/>
                        </a:rPr>
                        <a:t>Explain the concept of “Moment Arm.”</a:t>
                      </a:r>
                    </a:p>
                    <a:p>
                      <a:r>
                        <a:rPr lang="en-US" sz="1800" kern="1200" dirty="0">
                          <a:solidFill>
                            <a:schemeClr val="tx1"/>
                          </a:solidFill>
                          <a:effectLst/>
                          <a:latin typeface="+mn-lt"/>
                          <a:ea typeface="+mn-ea"/>
                          <a:cs typeface="+mn-cs"/>
                        </a:rPr>
                        <a:t> </a:t>
                      </a:r>
                    </a:p>
                    <a:p>
                      <a:pPr lvl="0"/>
                      <a:r>
                        <a:rPr lang="en-US" sz="1800" b="1" kern="1200" dirty="0">
                          <a:solidFill>
                            <a:schemeClr val="tx1"/>
                          </a:solidFill>
                          <a:effectLst/>
                          <a:latin typeface="+mn-lt"/>
                          <a:ea typeface="+mn-ea"/>
                          <a:cs typeface="+mn-cs"/>
                        </a:rPr>
                        <a:t>What other examples can you see this principle at work? </a:t>
                      </a:r>
                    </a:p>
                    <a:p>
                      <a:pPr lvl="0"/>
                      <a:endParaRPr lang="en-US" sz="1800" kern="1200" dirty="0">
                        <a:solidFill>
                          <a:schemeClr val="tx1"/>
                        </a:solidFill>
                        <a:effectLst/>
                        <a:latin typeface="+mn-lt"/>
                        <a:ea typeface="+mn-ea"/>
                        <a:cs typeface="+mn-cs"/>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48346841"/>
                  </a:ext>
                </a:extLst>
              </a:tr>
            </a:tbl>
          </a:graphicData>
        </a:graphic>
      </p:graphicFrame>
      <p:pic>
        <p:nvPicPr>
          <p:cNvPr id="7" name="Picture 6">
            <a:extLst>
              <a:ext uri="{FF2B5EF4-FFF2-40B4-BE49-F238E27FC236}">
                <a16:creationId xmlns:a16="http://schemas.microsoft.com/office/drawing/2014/main" id="{FDD416FA-545C-4682-B33E-359202E570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6654" y="3269517"/>
            <a:ext cx="1156096" cy="1371600"/>
          </a:xfrm>
          <a:prstGeom prst="rect">
            <a:avLst/>
          </a:prstGeom>
        </p:spPr>
      </p:pic>
      <p:pic>
        <p:nvPicPr>
          <p:cNvPr id="4098" name="Picture 2" descr="Image result for lateral arm raises">
            <a:extLst>
              <a:ext uri="{FF2B5EF4-FFF2-40B4-BE49-F238E27FC236}">
                <a16:creationId xmlns:a16="http://schemas.microsoft.com/office/drawing/2014/main" id="{9D8907FB-0737-45D3-86BF-72208325EA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7300" y="3269517"/>
            <a:ext cx="20574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lateral arm raises arms bent">
            <a:extLst>
              <a:ext uri="{FF2B5EF4-FFF2-40B4-BE49-F238E27FC236}">
                <a16:creationId xmlns:a16="http://schemas.microsoft.com/office/drawing/2014/main" id="{39153B55-3D4A-4684-96E9-4DFD70A5C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0482" y="3269517"/>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03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5EDFC-4F30-41B2-8A48-A04356128AF0}"/>
              </a:ext>
            </a:extLst>
          </p:cNvPr>
          <p:cNvSpPr>
            <a:spLocks noGrp="1"/>
          </p:cNvSpPr>
          <p:nvPr>
            <p:ph type="title"/>
          </p:nvPr>
        </p:nvSpPr>
        <p:spPr/>
        <p:txBody>
          <a:bodyPr/>
          <a:lstStyle/>
          <a:p>
            <a:pPr algn="ctr"/>
            <a:r>
              <a:rPr lang="en-US" b="1" dirty="0"/>
              <a:t>Resistance to Angular Motion 2 </a:t>
            </a:r>
            <a:endParaRPr lang="en-US" dirty="0"/>
          </a:p>
        </p:txBody>
      </p:sp>
      <p:sp>
        <p:nvSpPr>
          <p:cNvPr id="4" name="Text Placeholder 3">
            <a:extLst>
              <a:ext uri="{FF2B5EF4-FFF2-40B4-BE49-F238E27FC236}">
                <a16:creationId xmlns:a16="http://schemas.microsoft.com/office/drawing/2014/main" id="{20E670A1-B9EE-47D4-AF16-A14B74A97245}"/>
              </a:ext>
            </a:extLst>
          </p:cNvPr>
          <p:cNvSpPr>
            <a:spLocks noGrp="1"/>
          </p:cNvSpPr>
          <p:nvPr>
            <p:ph type="body" idx="1"/>
          </p:nvPr>
        </p:nvSpPr>
        <p:spPr/>
        <p:txBody>
          <a:bodyPr/>
          <a:lstStyle/>
          <a:p>
            <a:pPr algn="ctr"/>
            <a:r>
              <a:rPr lang="en-US" dirty="0"/>
              <a:t>Easier Sit-up</a:t>
            </a:r>
          </a:p>
        </p:txBody>
      </p:sp>
      <p:sp>
        <p:nvSpPr>
          <p:cNvPr id="6" name="Text Placeholder 5">
            <a:extLst>
              <a:ext uri="{FF2B5EF4-FFF2-40B4-BE49-F238E27FC236}">
                <a16:creationId xmlns:a16="http://schemas.microsoft.com/office/drawing/2014/main" id="{3100A1E6-B15E-43F7-A1A3-DB411F3D0E32}"/>
              </a:ext>
            </a:extLst>
          </p:cNvPr>
          <p:cNvSpPr>
            <a:spLocks noGrp="1"/>
          </p:cNvSpPr>
          <p:nvPr>
            <p:ph type="body" sz="quarter" idx="3"/>
          </p:nvPr>
        </p:nvSpPr>
        <p:spPr/>
        <p:txBody>
          <a:bodyPr/>
          <a:lstStyle/>
          <a:p>
            <a:pPr algn="ctr"/>
            <a:r>
              <a:rPr lang="en-US" dirty="0"/>
              <a:t>Harder Sit-up</a:t>
            </a:r>
          </a:p>
        </p:txBody>
      </p:sp>
      <p:pic>
        <p:nvPicPr>
          <p:cNvPr id="10" name="Picture 4" descr="Image result for sit ups">
            <a:extLst>
              <a:ext uri="{FF2B5EF4-FFF2-40B4-BE49-F238E27FC236}">
                <a16:creationId xmlns:a16="http://schemas.microsoft.com/office/drawing/2014/main" id="{50715656-8024-4044-99E6-B17A1D8EAA5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576387" y="2505075"/>
            <a:ext cx="3474720" cy="34747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sit ups with arms extended">
            <a:extLst>
              <a:ext uri="{FF2B5EF4-FFF2-40B4-BE49-F238E27FC236}">
                <a16:creationId xmlns:a16="http://schemas.microsoft.com/office/drawing/2014/main" id="{A94C7AB0-B67E-4CD3-BCCB-A8F01470FFDC}"/>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921500" y="2505075"/>
            <a:ext cx="3474720" cy="347472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E468898-B5F8-4B6C-9845-6430A013BAC5}"/>
              </a:ext>
            </a:extLst>
          </p:cNvPr>
          <p:cNvSpPr txBox="1"/>
          <p:nvPr/>
        </p:nvSpPr>
        <p:spPr>
          <a:xfrm>
            <a:off x="572796" y="6181274"/>
            <a:ext cx="10782592" cy="646331"/>
          </a:xfrm>
          <a:prstGeom prst="rect">
            <a:avLst/>
          </a:prstGeom>
          <a:noFill/>
        </p:spPr>
        <p:txBody>
          <a:bodyPr wrap="square" rtlCol="0">
            <a:spAutoFit/>
          </a:bodyPr>
          <a:lstStyle/>
          <a:p>
            <a:pPr algn="ctr"/>
            <a:r>
              <a:rPr lang="en-US" dirty="0"/>
              <a:t>Why is the “easier sit-up” easier? (more mass near the axis of rotation) – create picture of harder version with knees bent</a:t>
            </a:r>
          </a:p>
        </p:txBody>
      </p:sp>
    </p:spTree>
    <p:extLst>
      <p:ext uri="{BB962C8B-B14F-4D97-AF65-F5344CB8AC3E}">
        <p14:creationId xmlns:p14="http://schemas.microsoft.com/office/powerpoint/2010/main" val="156788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5EDFC-4F30-41B2-8A48-A04356128AF0}"/>
              </a:ext>
            </a:extLst>
          </p:cNvPr>
          <p:cNvSpPr>
            <a:spLocks noGrp="1"/>
          </p:cNvSpPr>
          <p:nvPr>
            <p:ph type="title"/>
          </p:nvPr>
        </p:nvSpPr>
        <p:spPr/>
        <p:txBody>
          <a:bodyPr/>
          <a:lstStyle/>
          <a:p>
            <a:pPr algn="ctr"/>
            <a:r>
              <a:rPr lang="en-US" b="1" dirty="0"/>
              <a:t>Resistance to Angular Motion 3</a:t>
            </a:r>
            <a:endParaRPr lang="en-US" dirty="0"/>
          </a:p>
        </p:txBody>
      </p:sp>
      <p:sp>
        <p:nvSpPr>
          <p:cNvPr id="4" name="Text Placeholder 3">
            <a:extLst>
              <a:ext uri="{FF2B5EF4-FFF2-40B4-BE49-F238E27FC236}">
                <a16:creationId xmlns:a16="http://schemas.microsoft.com/office/drawing/2014/main" id="{7C33E774-E2A2-475C-9B9B-8DFCEFA180C8}"/>
              </a:ext>
            </a:extLst>
          </p:cNvPr>
          <p:cNvSpPr>
            <a:spLocks noGrp="1"/>
          </p:cNvSpPr>
          <p:nvPr>
            <p:ph type="body" idx="1"/>
          </p:nvPr>
        </p:nvSpPr>
        <p:spPr/>
        <p:txBody>
          <a:bodyPr/>
          <a:lstStyle/>
          <a:p>
            <a:pPr algn="ctr"/>
            <a:r>
              <a:rPr lang="en-US" dirty="0"/>
              <a:t>Easier Running Technique</a:t>
            </a:r>
          </a:p>
        </p:txBody>
      </p:sp>
      <p:sp>
        <p:nvSpPr>
          <p:cNvPr id="3" name="Content Placeholder 2">
            <a:extLst>
              <a:ext uri="{FF2B5EF4-FFF2-40B4-BE49-F238E27FC236}">
                <a16:creationId xmlns:a16="http://schemas.microsoft.com/office/drawing/2014/main" id="{3ECC73EE-D73C-47EF-A82E-7F795956DDF9}"/>
              </a:ext>
            </a:extLst>
          </p:cNvPr>
          <p:cNvSpPr>
            <a:spLocks noGrp="1"/>
          </p:cNvSpPr>
          <p:nvPr>
            <p:ph sz="half" idx="2"/>
          </p:nvPr>
        </p:nvSpPr>
        <p:spPr>
          <a:xfrm>
            <a:off x="839788" y="2505075"/>
            <a:ext cx="5157787" cy="3684588"/>
          </a:xfrm>
        </p:spPr>
        <p:txBody>
          <a:bodyPr/>
          <a:lstStyle/>
          <a:p>
            <a:r>
              <a:rPr lang="en-US" dirty="0"/>
              <a:t>Bring legs to butt (reduces force needed for forward swing of leg)</a:t>
            </a:r>
          </a:p>
          <a:p>
            <a:endParaRPr lang="en-US" dirty="0"/>
          </a:p>
        </p:txBody>
      </p:sp>
      <p:sp>
        <p:nvSpPr>
          <p:cNvPr id="5" name="Text Placeholder 4">
            <a:extLst>
              <a:ext uri="{FF2B5EF4-FFF2-40B4-BE49-F238E27FC236}">
                <a16:creationId xmlns:a16="http://schemas.microsoft.com/office/drawing/2014/main" id="{E1F7CB73-30A2-4F9A-A94F-441FA86A9CCA}"/>
              </a:ext>
            </a:extLst>
          </p:cNvPr>
          <p:cNvSpPr>
            <a:spLocks noGrp="1"/>
          </p:cNvSpPr>
          <p:nvPr>
            <p:ph type="body" sz="quarter" idx="3"/>
          </p:nvPr>
        </p:nvSpPr>
        <p:spPr/>
        <p:txBody>
          <a:bodyPr/>
          <a:lstStyle/>
          <a:p>
            <a:pPr algn="ctr"/>
            <a:r>
              <a:rPr lang="en-US" dirty="0"/>
              <a:t>Harder Running Technique</a:t>
            </a:r>
          </a:p>
        </p:txBody>
      </p:sp>
      <p:sp>
        <p:nvSpPr>
          <p:cNvPr id="6" name="Content Placeholder 5">
            <a:extLst>
              <a:ext uri="{FF2B5EF4-FFF2-40B4-BE49-F238E27FC236}">
                <a16:creationId xmlns:a16="http://schemas.microsoft.com/office/drawing/2014/main" id="{96ADD685-4795-4D36-9C51-D01C6773900C}"/>
              </a:ext>
            </a:extLst>
          </p:cNvPr>
          <p:cNvSpPr>
            <a:spLocks noGrp="1"/>
          </p:cNvSpPr>
          <p:nvPr>
            <p:ph sz="quarter" idx="4"/>
          </p:nvPr>
        </p:nvSpPr>
        <p:spPr/>
        <p:txBody>
          <a:bodyPr/>
          <a:lstStyle/>
          <a:p>
            <a:r>
              <a:rPr lang="en-US" dirty="0"/>
              <a:t>Bring legs to perpendicular to ground</a:t>
            </a:r>
            <a:endParaRPr lang="en-US" sz="2400" dirty="0"/>
          </a:p>
          <a:p>
            <a:endParaRPr lang="en-US" dirty="0"/>
          </a:p>
        </p:txBody>
      </p:sp>
      <p:pic>
        <p:nvPicPr>
          <p:cNvPr id="2052" name="Picture 4" descr="Image result for biomechanics of running stride">
            <a:extLst>
              <a:ext uri="{FF2B5EF4-FFF2-40B4-BE49-F238E27FC236}">
                <a16:creationId xmlns:a16="http://schemas.microsoft.com/office/drawing/2014/main" id="{DFB5F1EE-E23E-460C-A7BF-6217253B5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431" y="3787775"/>
            <a:ext cx="4762500" cy="17811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poor running form">
            <a:extLst>
              <a:ext uri="{FF2B5EF4-FFF2-40B4-BE49-F238E27FC236}">
                <a16:creationId xmlns:a16="http://schemas.microsoft.com/office/drawing/2014/main" id="{DC4CD1D0-922B-4C53-B3F6-286461C75E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1294" y="3787775"/>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7" name="Arrow: Up 6">
            <a:extLst>
              <a:ext uri="{FF2B5EF4-FFF2-40B4-BE49-F238E27FC236}">
                <a16:creationId xmlns:a16="http://schemas.microsoft.com/office/drawing/2014/main" id="{6F1477B6-2B96-4C30-AB65-A4F921891758}"/>
              </a:ext>
            </a:extLst>
          </p:cNvPr>
          <p:cNvSpPr/>
          <p:nvPr/>
        </p:nvSpPr>
        <p:spPr>
          <a:xfrm>
            <a:off x="3061981" y="5075338"/>
            <a:ext cx="260058" cy="11744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CAD380B1-1601-470E-97AD-D8270D8A36E8}"/>
              </a:ext>
            </a:extLst>
          </p:cNvPr>
          <p:cNvSpPr/>
          <p:nvPr/>
        </p:nvSpPr>
        <p:spPr>
          <a:xfrm>
            <a:off x="8219767" y="5105545"/>
            <a:ext cx="260058" cy="11744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747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1873</Words>
  <Application>Microsoft Office PowerPoint</Application>
  <PresentationFormat>Widescreen</PresentationFormat>
  <Paragraphs>262</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Biomechanics Labs for K-12</vt:lpstr>
      <vt:lpstr>Optimal Projection for Maximizing Distance</vt:lpstr>
      <vt:lpstr>Optimal Projection 1</vt:lpstr>
      <vt:lpstr>Optimal Projection 2</vt:lpstr>
      <vt:lpstr>Optimal Projection 3</vt:lpstr>
      <vt:lpstr>Resistance to Angular Motion</vt:lpstr>
      <vt:lpstr>Resistance to Angular Motion 1</vt:lpstr>
      <vt:lpstr>Resistance to Angular Motion 2 </vt:lpstr>
      <vt:lpstr>Resistance to Angular Motion 3</vt:lpstr>
      <vt:lpstr>Resistance to Angular Motion 4</vt:lpstr>
      <vt:lpstr>Coordination Continuum</vt:lpstr>
      <vt:lpstr>Coordination Continuum 1 - Sequential</vt:lpstr>
      <vt:lpstr>Coordination Continuum 1 Recording Sheets</vt:lpstr>
      <vt:lpstr>Coordination Continuum 2 - Sequential</vt:lpstr>
      <vt:lpstr>Coordination Continuum 3</vt:lpstr>
      <vt:lpstr>Coordination Continuum 4 </vt:lpstr>
      <vt:lpstr>Friction 1</vt:lpstr>
      <vt:lpstr>Friction 2</vt:lpstr>
      <vt:lpstr>Friction 3</vt:lpstr>
      <vt:lpstr>Buoyancy</vt:lpstr>
      <vt:lpstr>Buoyancy 1</vt:lpstr>
      <vt:lpstr>Buoyancy 2</vt:lpstr>
      <vt:lpstr>Form Drag 1</vt:lpstr>
      <vt:lpstr>Form Drag 2</vt:lpstr>
      <vt:lpstr>Force-Time 1 (Impulse)</vt:lpstr>
      <vt:lpstr>Force-Time 2 (Impulse)</vt:lpstr>
      <vt:lpstr>Principle of Balance – Base of Support</vt:lpstr>
      <vt:lpstr>Principle of Balance 2 – Base of Support</vt:lpstr>
      <vt:lpstr>Spin</vt:lpstr>
      <vt:lpstr>Spin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Kevin Shephard</cp:lastModifiedBy>
  <cp:revision>83</cp:revision>
  <dcterms:created xsi:type="dcterms:W3CDTF">2017-06-20T21:12:17Z</dcterms:created>
  <dcterms:modified xsi:type="dcterms:W3CDTF">2019-02-07T16:13:33Z</dcterms:modified>
</cp:coreProperties>
</file>